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bookmarkIdSeed="5">
  <p:sldMasterIdLst>
    <p:sldMasterId id="2147483660" r:id="rId1"/>
    <p:sldMasterId id="2147483721" r:id="rId2"/>
  </p:sldMasterIdLst>
  <p:notesMasterIdLst>
    <p:notesMasterId r:id="rId22"/>
  </p:notesMasterIdLst>
  <p:handoutMasterIdLst>
    <p:handoutMasterId r:id="rId23"/>
  </p:handoutMasterIdLst>
  <p:sldIdLst>
    <p:sldId id="385" r:id="rId3"/>
    <p:sldId id="429" r:id="rId4"/>
    <p:sldId id="386" r:id="rId5"/>
    <p:sldId id="359" r:id="rId6"/>
    <p:sldId id="373" r:id="rId7"/>
    <p:sldId id="374" r:id="rId8"/>
    <p:sldId id="375" r:id="rId9"/>
    <p:sldId id="391" r:id="rId10"/>
    <p:sldId id="392" r:id="rId11"/>
    <p:sldId id="393" r:id="rId12"/>
    <p:sldId id="394" r:id="rId13"/>
    <p:sldId id="388" r:id="rId14"/>
    <p:sldId id="377" r:id="rId15"/>
    <p:sldId id="389" r:id="rId16"/>
    <p:sldId id="382" r:id="rId17"/>
    <p:sldId id="379" r:id="rId18"/>
    <p:sldId id="378" r:id="rId19"/>
    <p:sldId id="380" r:id="rId20"/>
    <p:sldId id="381" r:id="rId21"/>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Consolas" panose="020B0609020204030204" pitchFamily="49" charset="0"/>
      <p:regular r:id="rId28"/>
      <p:bold r:id="rId29"/>
      <p:italic r:id="rId30"/>
      <p:boldItalic r:id="rId31"/>
    </p:embeddedFont>
    <p:embeddedFont>
      <p:font typeface="Segoe UI" panose="020B0502040204020203" pitchFamily="34" charset="0"/>
      <p:regular r:id="rId32"/>
      <p:bold r:id="rId33"/>
      <p:italic r:id="rId34"/>
      <p:boldItalic r:id="rId35"/>
    </p:embeddedFont>
    <p:embeddedFont>
      <p:font typeface="Verdana" panose="020B0604030504040204" pitchFamily="34" charset="0"/>
      <p:regular r:id="rId36"/>
      <p:bold r:id="rId37"/>
      <p:italic r:id="rId38"/>
      <p:boldItalic r:id="rId39"/>
    </p:embeddedFont>
    <p:embeddedFont>
      <p:font typeface="Calibri Light" panose="020F0302020204030204" pitchFamily="34" charset="0"/>
      <p:regular r:id="rId40"/>
      <p:italic r:id="rId41"/>
    </p:embeddedFont>
    <p:embeddedFont>
      <p:font typeface="Segoe UI Light" panose="020B0502040204020203" pitchFamily="34" charset="0"/>
      <p:regular r:id="rId42"/>
      <p:italic r:id="rId43"/>
    </p:embeddedFont>
  </p:embeddedFontLst>
  <p:defaultTex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p:defaultTextStyle>
  <p:extLst>
    <p:ext uri="{521415D9-36F7-43E2-AB2F-B90AF26B5E84}">
      <p14:sectionLst xmlns:p14="http://schemas.microsoft.com/office/powerpoint/2010/main">
        <p14:section name="Default Section" id="{6D02174B-784A-434E-834A-4FC2579EC5AD}">
          <p14:sldIdLst/>
        </p14:section>
        <p14:section name="Getting Started" id="{93FA39F7-5EE3-4BDE-9E62-D460BC9D2555}">
          <p14:sldIdLst>
            <p14:sldId id="385"/>
            <p14:sldId id="429"/>
            <p14:sldId id="386"/>
            <p14:sldId id="359"/>
            <p14:sldId id="373"/>
            <p14:sldId id="374"/>
            <p14:sldId id="375"/>
          </p14:sldIdLst>
        </p14:section>
        <p14:section name="Afternoon" id="{C9FEE982-7118-43F4-AF73-96DA103AD135}">
          <p14:sldIdLst/>
        </p14:section>
        <p14:section name="Extra &amp; Parking Lot" id="{545A28E7-B45D-4E5F-B45B-0ADD1CBD9F26}">
          <p14:sldIdLst>
            <p14:sldId id="391"/>
            <p14:sldId id="392"/>
            <p14:sldId id="393"/>
            <p14:sldId id="394"/>
          </p14:sldIdLst>
        </p14:section>
        <p14:section name="Wrap-up" id="{57449448-5CC9-463C-B55A-02860A004457}">
          <p14:sldIdLst>
            <p14:sldId id="388"/>
            <p14:sldId id="377"/>
            <p14:sldId id="389"/>
            <p14:sldId id="382"/>
            <p14:sldId id="379"/>
            <p14:sldId id="378"/>
            <p14:sldId id="380"/>
            <p14:sldId id="38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3C8"/>
    <a:srgbClr val="8DACD0"/>
    <a:srgbClr val="3399FF"/>
    <a:srgbClr val="0070C0"/>
    <a:srgbClr val="7AB0F2"/>
    <a:srgbClr val="D8DEE7"/>
    <a:srgbClr val="9A57CD"/>
    <a:srgbClr val="66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039" autoAdjust="0"/>
    <p:restoredTop sz="80679" autoAdjust="0"/>
  </p:normalViewPr>
  <p:slideViewPr>
    <p:cSldViewPr snapToGrid="0">
      <p:cViewPr varScale="1">
        <p:scale>
          <a:sx n="67" d="100"/>
          <a:sy n="67" d="100"/>
        </p:scale>
        <p:origin x="867" y="33"/>
      </p:cViewPr>
      <p:guideLst/>
    </p:cSldViewPr>
  </p:slideViewPr>
  <p:notesTextViewPr>
    <p:cViewPr>
      <p:scale>
        <a:sx n="1" d="1"/>
        <a:sy n="1" d="1"/>
      </p:scale>
      <p:origin x="0" y="0"/>
    </p:cViewPr>
  </p:notesTextViewPr>
  <p:sorterViewPr>
    <p:cViewPr>
      <p:scale>
        <a:sx n="100" d="100"/>
        <a:sy n="100" d="100"/>
      </p:scale>
      <p:origin x="0" y="-8448"/>
    </p:cViewPr>
  </p:sorterViewPr>
  <p:notesViewPr>
    <p:cSldViewPr snapToGrid="0">
      <p:cViewPr varScale="1">
        <p:scale>
          <a:sx n="80" d="100"/>
          <a:sy n="80" d="100"/>
        </p:scale>
        <p:origin x="391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9.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8.fntdata"/><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18.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70CA56-E1F1-4304-993E-F3428D50E6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3D9495E-08B6-4F59-A3F3-9FD12300E12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784404-57E5-4341-9230-5EC072B8C3C5}" type="datetimeFigureOut">
              <a:rPr lang="en-US" smtClean="0"/>
              <a:t>6/5/2018</a:t>
            </a:fld>
            <a:endParaRPr lang="en-US"/>
          </a:p>
        </p:txBody>
      </p:sp>
      <p:sp>
        <p:nvSpPr>
          <p:cNvPr id="4" name="Footer Placeholder 3">
            <a:extLst>
              <a:ext uri="{FF2B5EF4-FFF2-40B4-BE49-F238E27FC236}">
                <a16:creationId xmlns:a16="http://schemas.microsoft.com/office/drawing/2014/main" id="{D110874D-4F40-4590-AD0F-D9901998A1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C9182F-5CBD-4D85-8594-DD19B01D8A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07D361-57B1-4BF7-8791-79A35145D1DB}" type="slidenum">
              <a:rPr lang="en-US" smtClean="0"/>
              <a:t>‹#›</a:t>
            </a:fld>
            <a:endParaRPr lang="en-US"/>
          </a:p>
        </p:txBody>
      </p:sp>
    </p:spTree>
    <p:extLst>
      <p:ext uri="{BB962C8B-B14F-4D97-AF65-F5344CB8AC3E}">
        <p14:creationId xmlns:p14="http://schemas.microsoft.com/office/powerpoint/2010/main" val="40912008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3EFA3-31EF-403B-8080-9776000D59FF}" type="datetimeFigureOut">
              <a:rPr lang="en-US" smtClean="0"/>
              <a:t>6/5/2018</a:t>
            </a:fld>
            <a:endParaRPr lang="en-US" dirty="0"/>
          </a:p>
        </p:txBody>
      </p:sp>
      <p:sp>
        <p:nvSpPr>
          <p:cNvPr id="4" name="Slide Image Placeholder 3"/>
          <p:cNvSpPr>
            <a:spLocks noGrp="1" noRot="1" noChangeAspect="1"/>
          </p:cNvSpPr>
          <p:nvPr>
            <p:ph type="sldImg" idx="2"/>
          </p:nvPr>
        </p:nvSpPr>
        <p:spPr>
          <a:xfrm>
            <a:off x="3914775" y="73025"/>
            <a:ext cx="3289300" cy="18510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0896" y="2093976"/>
            <a:ext cx="6153912" cy="6604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9E9337-0361-41F3-9C17-1F4FFD1214BA}" type="slidenum">
              <a:rPr lang="en-US" smtClean="0"/>
              <a:t>‹#›</a:t>
            </a:fld>
            <a:endParaRPr lang="en-US" dirty="0"/>
          </a:p>
        </p:txBody>
      </p:sp>
    </p:spTree>
    <p:extLst>
      <p:ext uri="{BB962C8B-B14F-4D97-AF65-F5344CB8AC3E}">
        <p14:creationId xmlns:p14="http://schemas.microsoft.com/office/powerpoint/2010/main" val="1316725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1</a:t>
            </a:fld>
            <a:endParaRPr lang="en-US"/>
          </a:p>
        </p:txBody>
      </p:sp>
    </p:spTree>
    <p:extLst>
      <p:ext uri="{BB962C8B-B14F-4D97-AF65-F5344CB8AC3E}">
        <p14:creationId xmlns:p14="http://schemas.microsoft.com/office/powerpoint/2010/main" val="3239380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D91679-3A69-4641-964F-5E8374DF41E6}" type="slidenum">
              <a:rPr lang="en-US" smtClean="0"/>
              <a:t>15</a:t>
            </a:fld>
            <a:endParaRPr lang="en-US"/>
          </a:p>
        </p:txBody>
      </p:sp>
    </p:spTree>
    <p:extLst>
      <p:ext uri="{BB962C8B-B14F-4D97-AF65-F5344CB8AC3E}">
        <p14:creationId xmlns:p14="http://schemas.microsoft.com/office/powerpoint/2010/main" val="40478436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16</a:t>
            </a:fld>
            <a:endParaRPr lang="en-US"/>
          </a:p>
        </p:txBody>
      </p:sp>
    </p:spTree>
    <p:extLst>
      <p:ext uri="{BB962C8B-B14F-4D97-AF65-F5344CB8AC3E}">
        <p14:creationId xmlns:p14="http://schemas.microsoft.com/office/powerpoint/2010/main" val="552784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D91679-3A69-4641-964F-5E8374DF41E6}" type="slidenum">
              <a:rPr lang="en-US" smtClean="0"/>
              <a:t>17</a:t>
            </a:fld>
            <a:endParaRPr lang="en-US"/>
          </a:p>
        </p:txBody>
      </p:sp>
    </p:spTree>
    <p:extLst>
      <p:ext uri="{BB962C8B-B14F-4D97-AF65-F5344CB8AC3E}">
        <p14:creationId xmlns:p14="http://schemas.microsoft.com/office/powerpoint/2010/main" val="162482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18</a:t>
            </a:fld>
            <a:endParaRPr lang="en-US"/>
          </a:p>
        </p:txBody>
      </p:sp>
    </p:spTree>
    <p:extLst>
      <p:ext uri="{BB962C8B-B14F-4D97-AF65-F5344CB8AC3E}">
        <p14:creationId xmlns:p14="http://schemas.microsoft.com/office/powerpoint/2010/main" val="1537811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19</a:t>
            </a:fld>
            <a:endParaRPr lang="en-US"/>
          </a:p>
        </p:txBody>
      </p:sp>
    </p:spTree>
    <p:extLst>
      <p:ext uri="{BB962C8B-B14F-4D97-AF65-F5344CB8AC3E}">
        <p14:creationId xmlns:p14="http://schemas.microsoft.com/office/powerpoint/2010/main" val="1686184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D91679-3A69-4641-964F-5E8374DF41E6}" type="slidenum">
              <a:rPr lang="en-US" smtClean="0"/>
              <a:t>5</a:t>
            </a:fld>
            <a:endParaRPr lang="en-US"/>
          </a:p>
        </p:txBody>
      </p:sp>
    </p:spTree>
    <p:extLst>
      <p:ext uri="{BB962C8B-B14F-4D97-AF65-F5344CB8AC3E}">
        <p14:creationId xmlns:p14="http://schemas.microsoft.com/office/powerpoint/2010/main" val="3375866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D91679-3A69-4641-964F-5E8374DF41E6}" type="slidenum">
              <a:rPr lang="en-US" smtClean="0"/>
              <a:t>6</a:t>
            </a:fld>
            <a:endParaRPr lang="en-US"/>
          </a:p>
        </p:txBody>
      </p:sp>
    </p:spTree>
    <p:extLst>
      <p:ext uri="{BB962C8B-B14F-4D97-AF65-F5344CB8AC3E}">
        <p14:creationId xmlns:p14="http://schemas.microsoft.com/office/powerpoint/2010/main" val="538082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D91679-3A69-4641-964F-5E8374DF41E6}" type="slidenum">
              <a:rPr lang="en-US" smtClean="0"/>
              <a:t>7</a:t>
            </a:fld>
            <a:endParaRPr lang="en-US"/>
          </a:p>
        </p:txBody>
      </p:sp>
    </p:spTree>
    <p:extLst>
      <p:ext uri="{BB962C8B-B14F-4D97-AF65-F5344CB8AC3E}">
        <p14:creationId xmlns:p14="http://schemas.microsoft.com/office/powerpoint/2010/main" val="1485207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4:55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1791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endParaRPr>
          </a:p>
        </p:txBody>
      </p:sp>
      <p:sp>
        <p:nvSpPr>
          <p:cNvPr id="4" name="Slide Number Placeholder 3"/>
          <p:cNvSpPr>
            <a:spLocks noGrp="1"/>
          </p:cNvSpPr>
          <p:nvPr>
            <p:ph type="sldNum" sz="quarter" idx="10"/>
          </p:nvPr>
        </p:nvSpPr>
        <p:spPr/>
        <p:txBody>
          <a:bodyPr/>
          <a:lstStyle/>
          <a:p>
            <a:pPr marL="0" marR="0" lvl="0" indent="0" algn="r" defTabSz="932779" rtl="0" eaLnBrk="1" fontAlgn="auto" latinLnBrk="0" hangingPunct="1">
              <a:lnSpc>
                <a:spcPct val="100000"/>
              </a:lnSpc>
              <a:spcBef>
                <a:spcPts val="0"/>
              </a:spcBef>
              <a:spcAft>
                <a:spcPts val="0"/>
              </a:spcAft>
              <a:buClrTx/>
              <a:buSzTx/>
              <a:buFontTx/>
              <a:buNone/>
              <a:tabLst/>
              <a:defRPr/>
            </a:pPr>
            <a:fld id="{4E1F5B52-BF39-4C31-9ACD-83929EE2D311}"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79"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00337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endParaRPr>
          </a:p>
        </p:txBody>
      </p:sp>
      <p:sp>
        <p:nvSpPr>
          <p:cNvPr id="4" name="Slide Number Placeholder 3"/>
          <p:cNvSpPr>
            <a:spLocks noGrp="1"/>
          </p:cNvSpPr>
          <p:nvPr>
            <p:ph type="sldNum" sz="quarter" idx="10"/>
          </p:nvPr>
        </p:nvSpPr>
        <p:spPr/>
        <p:txBody>
          <a:bodyPr/>
          <a:lstStyle/>
          <a:p>
            <a:fld id="{4E1F5B52-BF39-4C31-9ACD-83929EE2D311}" type="slidenum">
              <a:rPr lang="en-US" smtClean="0"/>
              <a:t>11</a:t>
            </a:fld>
            <a:endParaRPr lang="en-US"/>
          </a:p>
        </p:txBody>
      </p:sp>
    </p:spTree>
    <p:extLst>
      <p:ext uri="{BB962C8B-B14F-4D97-AF65-F5344CB8AC3E}">
        <p14:creationId xmlns:p14="http://schemas.microsoft.com/office/powerpoint/2010/main" val="4278361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13</a:t>
            </a:fld>
            <a:endParaRPr lang="en-US"/>
          </a:p>
        </p:txBody>
      </p:sp>
    </p:spTree>
    <p:extLst>
      <p:ext uri="{BB962C8B-B14F-4D97-AF65-F5344CB8AC3E}">
        <p14:creationId xmlns:p14="http://schemas.microsoft.com/office/powerpoint/2010/main" val="3331135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14</a:t>
            </a:fld>
            <a:endParaRPr lang="en-US"/>
          </a:p>
        </p:txBody>
      </p:sp>
    </p:spTree>
    <p:extLst>
      <p:ext uri="{BB962C8B-B14F-4D97-AF65-F5344CB8AC3E}">
        <p14:creationId xmlns:p14="http://schemas.microsoft.com/office/powerpoint/2010/main" val="3666374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595282"/>
            <a:ext cx="7054357"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349252" y="2756542"/>
            <a:ext cx="4322233"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494654"/>
          </a:xfrm>
          <a:solidFill>
            <a:schemeClr val="bg1"/>
          </a:solidFill>
        </p:spPr>
        <p:txBody>
          <a:bodyPr/>
          <a:lstStyle>
            <a:lvl1pPr marL="0" indent="0">
              <a:buNone/>
              <a:defRPr sz="1400">
                <a:solidFill>
                  <a:srgbClr val="0043C8"/>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http://...</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dirty="0"/>
              <a:t>#70-535 @ITProGuru</a:t>
            </a:r>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367182" y="1689742"/>
            <a:ext cx="11460253"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http://github.com/guruskill/70-535</a:t>
            </a:r>
          </a:p>
          <a:p>
            <a:pPr lvl="0"/>
            <a:endParaRPr lang="en-US" dirty="0"/>
          </a:p>
        </p:txBody>
      </p:sp>
    </p:spTree>
    <p:extLst>
      <p:ext uri="{BB962C8B-B14F-4D97-AF65-F5344CB8AC3E}">
        <p14:creationId xmlns:p14="http://schemas.microsoft.com/office/powerpoint/2010/main" val="1372218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410548" y="770219"/>
            <a:ext cx="11172267"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4914123" y="2110582"/>
            <a:ext cx="7054357"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0043C8"/>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http://...</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dirty="0"/>
              <a:t>#70-533 @ITProGuru</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211266" y="117610"/>
            <a:ext cx="1903085" cy="715581"/>
          </a:xfrm>
          <a:prstGeom prst="rect">
            <a:avLst/>
          </a:prstGeom>
        </p:spPr>
        <p:txBody>
          <a:bodyPr wrap="none">
            <a:spAutoFit/>
          </a:bodyPr>
          <a:lstStyle/>
          <a:p>
            <a:r>
              <a:rPr lang="en-US" sz="4050" dirty="0">
                <a:solidFill>
                  <a:srgbClr val="00B0F0"/>
                </a:solidFill>
              </a:rPr>
              <a:t>DEMO</a:t>
            </a:r>
          </a:p>
        </p:txBody>
      </p:sp>
    </p:spTree>
    <p:extLst>
      <p:ext uri="{BB962C8B-B14F-4D97-AF65-F5344CB8AC3E}">
        <p14:creationId xmlns:p14="http://schemas.microsoft.com/office/powerpoint/2010/main" val="2828235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12192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964311" y="2"/>
            <a:ext cx="10015485"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201592" y="1371601"/>
            <a:ext cx="11778205" cy="4793789"/>
          </a:xfrm>
        </p:spPr>
        <p:txBody>
          <a:bodyPr>
            <a:normAutofit/>
          </a:bodyPr>
          <a:lstStyle>
            <a:lvl1pPr marL="514350" indent="-514350">
              <a:buFont typeface="+mj-lt"/>
              <a:buAutoNum type="arabicParenR"/>
              <a:defRPr sz="2700"/>
            </a:lvl1pPr>
            <a:lvl2pPr marL="800100" indent="-457200">
              <a:buFont typeface="+mj-lt"/>
              <a:buAutoNum type="alphaUcPeriod"/>
              <a:defRPr sz="2400"/>
            </a:lvl2pPr>
            <a:lvl3pPr marL="1200150" indent="-514350">
              <a:buFont typeface="Segoe UI" panose="020B0502040204020203" pitchFamily="34" charset="0"/>
              <a:buChar char="•"/>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10"/>
            <a:ext cx="1314784" cy="715581"/>
          </a:xfrm>
          <a:prstGeom prst="rect">
            <a:avLst/>
          </a:prstGeom>
        </p:spPr>
        <p:txBody>
          <a:bodyPr wrap="none">
            <a:spAutoFit/>
          </a:bodyPr>
          <a:lstStyle/>
          <a:p>
            <a:r>
              <a:rPr lang="en-US" sz="4050"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http://URL..</a:t>
            </a:r>
          </a:p>
        </p:txBody>
      </p:sp>
    </p:spTree>
    <p:extLst>
      <p:ext uri="{BB962C8B-B14F-4D97-AF65-F5344CB8AC3E}">
        <p14:creationId xmlns:p14="http://schemas.microsoft.com/office/powerpoint/2010/main" val="26254498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2" y="0"/>
            <a:ext cx="11778205"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201592" y="1098893"/>
            <a:ext cx="11778205" cy="2554215"/>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9"/>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3EA49070-3FD9-4B27-9810-341ACA436456}"/>
              </a:ext>
            </a:extLst>
          </p:cNvPr>
          <p:cNvSpPr>
            <a:spLocks noGrp="1"/>
          </p:cNvSpPr>
          <p:nvPr>
            <p:ph type="body" sz="quarter" idx="11" hasCustomPrompt="1"/>
          </p:nvPr>
        </p:nvSpPr>
        <p:spPr>
          <a:xfrm>
            <a:off x="1055716" y="798022"/>
            <a:ext cx="10924081" cy="179531"/>
          </a:xfrm>
        </p:spPr>
        <p:txBody>
          <a:bodyPr/>
          <a:lstStyle>
            <a:lvl1pPr marL="0" indent="0" algn="r">
              <a:buFont typeface="Arial" panose="020B0604020202020204" pitchFamily="34" charset="0"/>
              <a:buNone/>
              <a:defRPr sz="1050">
                <a:solidFill>
                  <a:schemeClr val="bg1">
                    <a:lumMod val="95000"/>
                  </a:schemeClr>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16056990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124408" y="1055078"/>
            <a:ext cx="11905861" cy="5470413"/>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B4DEA64-361A-459F-AC62-F5ABFB0B7096}"/>
              </a:ext>
            </a:extLst>
          </p:cNvPr>
          <p:cNvSpPr>
            <a:spLocks noGrp="1"/>
          </p:cNvSpPr>
          <p:nvPr>
            <p:ph type="body" sz="quarter" idx="11" hasCustomPrompt="1"/>
          </p:nvPr>
        </p:nvSpPr>
        <p:spPr>
          <a:xfrm>
            <a:off x="273436" y="6550072"/>
            <a:ext cx="11433116" cy="267365"/>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11171816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196374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226542" y="2054745"/>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ext uri="{D42A27DB-BD31-4B8C-83A1-F6EECF244321}">
                <p14:modId xmlns:p14="http://schemas.microsoft.com/office/powerpoint/2010/main" val="69496546"/>
              </p:ext>
            </p:extLst>
          </p:nvPr>
        </p:nvGraphicFramePr>
        <p:xfrm>
          <a:off x="237068" y="987548"/>
          <a:ext cx="11732441" cy="915686"/>
        </p:xfrm>
        <a:graphic>
          <a:graphicData uri="http://schemas.openxmlformats.org/drawingml/2006/table">
            <a:tbl>
              <a:tblPr firstRow="1" bandRow="1">
                <a:tableStyleId>{5C22544A-7EE6-4342-B048-85BDC9FD1C3A}</a:tableStyleId>
              </a:tblPr>
              <a:tblGrid>
                <a:gridCol w="330339">
                  <a:extLst>
                    <a:ext uri="{9D8B030D-6E8A-4147-A177-3AD203B41FA5}">
                      <a16:colId xmlns:a16="http://schemas.microsoft.com/office/drawing/2014/main" val="612254498"/>
                    </a:ext>
                  </a:extLst>
                </a:gridCol>
                <a:gridCol w="3595073">
                  <a:extLst>
                    <a:ext uri="{9D8B030D-6E8A-4147-A177-3AD203B41FA5}">
                      <a16:colId xmlns:a16="http://schemas.microsoft.com/office/drawing/2014/main" val="1261049811"/>
                    </a:ext>
                  </a:extLst>
                </a:gridCol>
                <a:gridCol w="321409">
                  <a:extLst>
                    <a:ext uri="{9D8B030D-6E8A-4147-A177-3AD203B41FA5}">
                      <a16:colId xmlns:a16="http://schemas.microsoft.com/office/drawing/2014/main" val="2638922956"/>
                    </a:ext>
                  </a:extLst>
                </a:gridCol>
                <a:gridCol w="3595073">
                  <a:extLst>
                    <a:ext uri="{9D8B030D-6E8A-4147-A177-3AD203B41FA5}">
                      <a16:colId xmlns:a16="http://schemas.microsoft.com/office/drawing/2014/main" val="1530065899"/>
                    </a:ext>
                  </a:extLst>
                </a:gridCol>
                <a:gridCol w="295473">
                  <a:extLst>
                    <a:ext uri="{9D8B030D-6E8A-4147-A177-3AD203B41FA5}">
                      <a16:colId xmlns:a16="http://schemas.microsoft.com/office/drawing/2014/main" val="1628348927"/>
                    </a:ext>
                  </a:extLst>
                </a:gridCol>
                <a:gridCol w="3595073">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6226435" y="202675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243163"/>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794128"/>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613833" y="1035632"/>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4540968" y="1016750"/>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8468103" y="1031847"/>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249593" y="5514818"/>
            <a:ext cx="1173244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6237759" y="2265437"/>
            <a:ext cx="5727700"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237067" y="2301875"/>
            <a:ext cx="5684763"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8" y="338329"/>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34541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8043648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1018563"/>
            <a:ext cx="5065183" cy="50996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1018564"/>
            <a:ext cx="5067300" cy="50996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9211533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123" y="0"/>
            <a:ext cx="11418277"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086704"/>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1726466"/>
            <a:ext cx="5386917"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086704"/>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1726466"/>
            <a:ext cx="5389033"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chemeClr val="accent6"/>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6728956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483153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110582"/>
            <a:ext cx="7054357"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0043C8"/>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http://...</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dirty="0"/>
              <a:t>#70-535 @ITProGuru</a:t>
            </a:r>
          </a:p>
        </p:txBody>
      </p:sp>
    </p:spTree>
    <p:extLst>
      <p:ext uri="{BB962C8B-B14F-4D97-AF65-F5344CB8AC3E}">
        <p14:creationId xmlns:p14="http://schemas.microsoft.com/office/powerpoint/2010/main" val="34142929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4728307" y="0"/>
            <a:ext cx="7463692"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4712677"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328248" y="273050"/>
            <a:ext cx="4292437"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51693" y="1435101"/>
            <a:ext cx="426899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3324877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16623"/>
            <a:ext cx="73152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656603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985641"/>
          </a:xfrm>
        </p:spPr>
        <p:txBody>
          <a:bodyPr>
            <a:spAutoFit/>
          </a:bodyPr>
          <a:lstStyle>
            <a:lvl1pPr>
              <a:defRPr sz="2647">
                <a:solidFill>
                  <a:srgbClr val="0070C0"/>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86CFC401-E43F-4484-ADE7-7D068F298193}"/>
              </a:ext>
            </a:extLst>
          </p:cNvPr>
          <p:cNvSpPr>
            <a:spLocks noGrp="1"/>
          </p:cNvSpPr>
          <p:nvPr>
            <p:ph type="body" sz="quarter" idx="11"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44056335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1" y="1197323"/>
            <a:ext cx="11653521" cy="5109815"/>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8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9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7D77AAB3-E8F7-4573-AEAC-2F07A923DF10}"/>
              </a:ext>
            </a:extLst>
          </p:cNvPr>
          <p:cNvSpPr>
            <a:spLocks noGrp="1"/>
          </p:cNvSpPr>
          <p:nvPr>
            <p:ph type="body" sz="quarter" idx="11"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19072809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15186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1002321"/>
            <a:ext cx="25908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611718" y="1002321"/>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64857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olid">
    <p:bg bwMode="auto">
      <p:bgPr>
        <a:solidFill>
          <a:schemeClr val="accent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1D05E55-498C-4995-A911-E5A445AB70ED}"/>
              </a:ext>
            </a:extLst>
          </p:cNvPr>
          <p:cNvSpPr/>
          <p:nvPr userDrawn="1"/>
        </p:nvSpPr>
        <p:spPr bwMode="auto">
          <a:xfrm>
            <a:off x="1" y="0"/>
            <a:ext cx="12191999" cy="1011115"/>
          </a:xfrm>
          <a:prstGeom prst="rect">
            <a:avLst/>
          </a:prstGeom>
          <a:solidFill>
            <a:srgbClr val="8DACD0"/>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5" name="Text Placeholder 4"/>
          <p:cNvSpPr>
            <a:spLocks noGrp="1"/>
          </p:cNvSpPr>
          <p:nvPr>
            <p:ph type="body" sz="quarter" idx="12"/>
          </p:nvPr>
        </p:nvSpPr>
        <p:spPr>
          <a:xfrm>
            <a:off x="271103" y="2617668"/>
            <a:ext cx="9649074" cy="2889997"/>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endParaRPr lang="en-US" dirty="0"/>
          </a:p>
        </p:txBody>
      </p:sp>
      <p:sp>
        <p:nvSpPr>
          <p:cNvPr id="9" name="Title 1"/>
          <p:cNvSpPr>
            <a:spLocks noGrp="1"/>
          </p:cNvSpPr>
          <p:nvPr>
            <p:ph type="title"/>
          </p:nvPr>
        </p:nvSpPr>
        <p:spPr>
          <a:xfrm>
            <a:off x="271103" y="893135"/>
            <a:ext cx="11371547" cy="1552353"/>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7959427"/>
      </p:ext>
    </p:extLst>
  </p:cSld>
  <p:clrMapOvr>
    <a:masterClrMapping/>
  </p:clrMapOvr>
  <p:transition spd="slow">
    <p:push/>
  </p:transition>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Solid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844456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2" grpId="2" animBg="1"/>
      <p:bldP spid="12" grpId="3" animBg="1"/>
      <p:bldP spid="12" grpId="4" animBg="1"/>
      <p:bldP spid="12" grpId="5" animBg="1"/>
      <p:bldP spid="12" grpId="6" animBg="1"/>
      <p:bldP spid="12" grpId="7" animBg="1"/>
      <p:bldP spid="10" grpId="0" animBg="1"/>
      <p:bldP spid="10" grpId="1" animBg="1"/>
      <p:bldP spid="10" grpId="2" animBg="1"/>
      <p:bldP spid="10" grpId="3" animBg="1"/>
      <p:bldP spid="10" grpId="4" animBg="1"/>
      <p:bldP spid="10" grpId="5" animBg="1"/>
      <p:bldP spid="10" grpId="6" animBg="1"/>
      <p:bldP spid="10" grpId="7" animBg="1"/>
      <p:bldP spid="11" grpId="0" animBg="1"/>
      <p:bldP spid="11" grpId="1" animBg="1"/>
      <p:bldP spid="11" grpId="2" animBg="1"/>
      <p:bldP spid="11" grpId="3" animBg="1"/>
      <p:bldP spid="11" grpId="4" animBg="1"/>
      <p:bldP spid="11" grpId="5" animBg="1"/>
      <p:bldP spid="11" grpId="6" animBg="1"/>
      <p:bldP spid="11" grpId="7" animBg="1"/>
      <p:bldP spid="13" grpId="0" animBg="1"/>
      <p:bldP spid="13" grpId="1" animBg="1"/>
      <p:bldP spid="13" grpId="2" animBg="1"/>
      <p:bldP spid="13" grpId="3" animBg="1"/>
      <p:bldP spid="13" grpId="4" animBg="1"/>
      <p:bldP spid="13" grpId="5" animBg="1"/>
      <p:bldP spid="13" grpId="6" animBg="1"/>
      <p:bldP spid="13" grpId="7"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EXAM TIP!</a:t>
            </a:r>
          </a:p>
        </p:txBody>
      </p:sp>
    </p:spTree>
    <p:extLst>
      <p:ext uri="{BB962C8B-B14F-4D97-AF65-F5344CB8AC3E}">
        <p14:creationId xmlns:p14="http://schemas.microsoft.com/office/powerpoint/2010/main" val="163359076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5" name="Title 6"/>
          <p:cNvSpPr>
            <a:spLocks noGrp="1"/>
          </p:cNvSpPr>
          <p:nvPr>
            <p:ph type="title"/>
          </p:nvPr>
        </p:nvSpPr>
        <p:spPr>
          <a:xfrm>
            <a:off x="284238" y="295275"/>
            <a:ext cx="11623527" cy="780588"/>
          </a:xfrm>
        </p:spPr>
        <p:txBody>
          <a:bodyPr vert="horz" lIns="93278" tIns="46639" rIns="93278" bIns="46639" rtlCol="0" anchor="t" anchorCtr="0">
            <a:noAutofit/>
          </a:bodyPr>
          <a:lstStyle>
            <a:lvl1pPr>
              <a:defRPr lang="en-US" sz="3529" dirty="0">
                <a:solidFill>
                  <a:schemeClr val="accent1"/>
                </a:solidFill>
              </a:defRPr>
            </a:lvl1pPr>
          </a:lstStyle>
          <a:p>
            <a:pPr marL="0" lvl="0" indent="0">
              <a:lnSpc>
                <a:spcPct val="80000"/>
              </a:lnSpc>
              <a:buFont typeface="Arial" pitchFamily="34" charset="0"/>
            </a:pPr>
            <a:r>
              <a:rPr lang="en-US" dirty="0"/>
              <a:t>Click to edit Master title style</a:t>
            </a:r>
          </a:p>
        </p:txBody>
      </p:sp>
    </p:spTree>
    <p:extLst>
      <p:ext uri="{BB962C8B-B14F-4D97-AF65-F5344CB8AC3E}">
        <p14:creationId xmlns:p14="http://schemas.microsoft.com/office/powerpoint/2010/main" val="4170636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7570" y="-3"/>
            <a:ext cx="11893593" cy="896817"/>
          </a:xfrm>
        </p:spPr>
        <p:txBody>
          <a:bodyPr/>
          <a:lstStyle>
            <a:lvl1pPr>
              <a:defRPr/>
            </a:lvl1pPr>
          </a:lstStyle>
          <a:p>
            <a:r>
              <a:rPr lang="en-US" dirty="0"/>
              <a:t>Click to edit CONTENT title style</a:t>
            </a:r>
          </a:p>
        </p:txBody>
      </p:sp>
      <p:sp>
        <p:nvSpPr>
          <p:cNvPr id="3" name="Content Placeholder 2"/>
          <p:cNvSpPr>
            <a:spLocks noGrp="1"/>
          </p:cNvSpPr>
          <p:nvPr>
            <p:ph idx="1" hasCustomPrompt="1"/>
          </p:nvPr>
        </p:nvSpPr>
        <p:spPr/>
        <p:txBody>
          <a:bodyPr/>
          <a:lstStyle>
            <a:lvl1pPr>
              <a:defRPr/>
            </a:lvl1pPr>
          </a:lstStyle>
          <a:p>
            <a:pPr lvl="0"/>
            <a:r>
              <a:rPr lang="en-US" dirty="0"/>
              <a:t>Edit Content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9146F062-CB39-4EE2-BF38-33F62C9E5028}"/>
              </a:ext>
            </a:extLst>
          </p:cNvPr>
          <p:cNvSpPr>
            <a:spLocks noGrp="1"/>
          </p:cNvSpPr>
          <p:nvPr>
            <p:ph type="body" sz="quarter" idx="13"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2088325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9"/>
            <a:ext cx="8579887" cy="1460779"/>
          </a:xfrm>
          <a:prstGeom prst="rect">
            <a:avLst/>
          </a:prstGeom>
        </p:spPr>
        <p:txBody>
          <a:bodyPr lIns="137160" tIns="137160" rIns="137160" bIns="137160" anchor="b" anchorCtr="0">
            <a:normAutofit/>
          </a:bodyPr>
          <a:lstStyle>
            <a:lvl1pPr marL="0" indent="0" algn="l" defTabSz="685539" rtl="0" eaLnBrk="1" latinLnBrk="0" hangingPunct="1">
              <a:lnSpc>
                <a:spcPct val="100000"/>
              </a:lnSpc>
              <a:spcBef>
                <a:spcPts val="0"/>
              </a:spcBef>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a:buNone/>
              <a:defRPr>
                <a:solidFill>
                  <a:schemeClr val="tx1">
                    <a:tint val="75000"/>
                  </a:schemeClr>
                </a:solidFill>
              </a:defRPr>
            </a:lvl2pPr>
            <a:lvl3pPr marL="685566" indent="0" algn="ctr">
              <a:buNone/>
              <a:defRPr>
                <a:solidFill>
                  <a:schemeClr val="tx1">
                    <a:tint val="75000"/>
                  </a:schemeClr>
                </a:solidFill>
              </a:defRPr>
            </a:lvl3pPr>
            <a:lvl4pPr marL="1028350" indent="0" algn="ctr">
              <a:buNone/>
              <a:defRPr>
                <a:solidFill>
                  <a:schemeClr val="tx1">
                    <a:tint val="75000"/>
                  </a:schemeClr>
                </a:solidFill>
              </a:defRPr>
            </a:lvl4pPr>
            <a:lvl5pPr marL="1371134" indent="0" algn="ctr">
              <a:buNone/>
              <a:defRPr>
                <a:solidFill>
                  <a:schemeClr val="tx1">
                    <a:tint val="75000"/>
                  </a:schemeClr>
                </a:solidFill>
              </a:defRPr>
            </a:lvl5pPr>
            <a:lvl6pPr marL="1713917" indent="0" algn="ctr">
              <a:buNone/>
              <a:defRPr>
                <a:solidFill>
                  <a:schemeClr val="tx1">
                    <a:tint val="75000"/>
                  </a:schemeClr>
                </a:solidFill>
              </a:defRPr>
            </a:lvl6pPr>
            <a:lvl7pPr marL="2056700" indent="0" algn="ctr">
              <a:buNone/>
              <a:defRPr>
                <a:solidFill>
                  <a:schemeClr val="tx1">
                    <a:tint val="75000"/>
                  </a:schemeClr>
                </a:solidFill>
              </a:defRPr>
            </a:lvl7pPr>
            <a:lvl8pPr marL="2399483"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3"/>
            <a:ext cx="8579887" cy="2603307"/>
          </a:xfrm>
          <a:prstGeom prst="rect">
            <a:avLst/>
          </a:prstGeom>
          <a:solidFill>
            <a:srgbClr val="007233"/>
          </a:solidFill>
          <a:effectLst/>
        </p:spPr>
        <p:txBody>
          <a:bodyPr vert="horz" lIns="137160" tIns="137160" rIns="91409" bIns="137160" rtlCol="0" anchor="b" anchorCtr="0">
            <a:noAutofit/>
          </a:bodyPr>
          <a:lstStyle>
            <a:lvl1pPr>
              <a:defRPr lang="en-US" sz="36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3"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02870" tIns="102870" rIns="102870" bIns="102870" numCol="1" rtlCol="0" anchor="b" anchorCtr="0" compatLnSpc="1">
            <a:prstTxWarp prst="textNoShape">
              <a:avLst/>
            </a:prstTxWarp>
          </a:bodyPr>
          <a:lstStyle/>
          <a:p>
            <a:pPr defTabSz="685341" fontAlgn="base">
              <a:spcBef>
                <a:spcPct val="0"/>
              </a:spcBef>
              <a:spcAft>
                <a:spcPct val="0"/>
              </a:spcAft>
            </a:pPr>
            <a:endParaRPr lang="en-US" sz="15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3958036032"/>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595282"/>
            <a:ext cx="7054357"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349252" y="2756542"/>
            <a:ext cx="4322233"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367182" y="1689742"/>
            <a:ext cx="11460253"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http://github.com/guruskill/70-533</a:t>
            </a:r>
          </a:p>
          <a:p>
            <a:pPr lvl="0"/>
            <a:endParaRPr lang="en-US" dirty="0"/>
          </a:p>
        </p:txBody>
      </p:sp>
    </p:spTree>
    <p:extLst>
      <p:ext uri="{BB962C8B-B14F-4D97-AF65-F5344CB8AC3E}">
        <p14:creationId xmlns:p14="http://schemas.microsoft.com/office/powerpoint/2010/main" val="11853776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110582"/>
            <a:ext cx="7054357"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TextBox 7">
            <a:extLst>
              <a:ext uri="{FF2B5EF4-FFF2-40B4-BE49-F238E27FC236}">
                <a16:creationId xmlns:a16="http://schemas.microsoft.com/office/drawing/2014/main" id="{D4614177-BBD8-49FC-B8FB-449297FBBE0B}"/>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14197452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2749577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7805010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12192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68081" y="639602"/>
            <a:ext cx="1165583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68080" y="1441794"/>
            <a:ext cx="1165584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68081"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11712781"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2443BABC-044D-4D97-A53B-4E9E8A49EFEC}"/>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66749136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12192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372634" y="868681"/>
            <a:ext cx="11433116"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4564683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24409" y="-4"/>
            <a:ext cx="11781452"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348250" y="2057400"/>
            <a:ext cx="11433116"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95256332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12192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22739" y="-3"/>
            <a:ext cx="11816861"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348250" y="2061882"/>
            <a:ext cx="11433116"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233809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410548" y="770219"/>
            <a:ext cx="11172267"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4914123" y="2110582"/>
            <a:ext cx="7054357"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211266" y="117610"/>
            <a:ext cx="1903085" cy="715581"/>
          </a:xfrm>
          <a:prstGeom prst="rect">
            <a:avLst/>
          </a:prstGeom>
        </p:spPr>
        <p:txBody>
          <a:bodyPr wrap="none">
            <a:spAutoFit/>
          </a:bodyPr>
          <a:lstStyle/>
          <a:p>
            <a:r>
              <a:rPr lang="en-US" sz="4050" dirty="0">
                <a:solidFill>
                  <a:srgbClr val="00B0F0"/>
                </a:solidFill>
              </a:rPr>
              <a:t>DEMO</a:t>
            </a:r>
          </a:p>
        </p:txBody>
      </p:sp>
      <p:sp>
        <p:nvSpPr>
          <p:cNvPr id="9" name="TextBox 8">
            <a:extLst>
              <a:ext uri="{FF2B5EF4-FFF2-40B4-BE49-F238E27FC236}">
                <a16:creationId xmlns:a16="http://schemas.microsoft.com/office/drawing/2014/main" id="{49E51051-C84E-43F1-8039-6E48C7A5E6B8}"/>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4145225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http://URL..</a:t>
            </a:r>
          </a:p>
        </p:txBody>
      </p:sp>
    </p:spTree>
    <p:extLst>
      <p:ext uri="{BB962C8B-B14F-4D97-AF65-F5344CB8AC3E}">
        <p14:creationId xmlns:p14="http://schemas.microsoft.com/office/powerpoint/2010/main" val="25694157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12192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964311" y="2"/>
            <a:ext cx="10015485"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201592" y="1371601"/>
            <a:ext cx="11778205" cy="4793789"/>
          </a:xfrm>
        </p:spPr>
        <p:txBody>
          <a:bodyPr>
            <a:normAutofit/>
          </a:bodyPr>
          <a:lstStyle>
            <a:lvl1pPr marL="514350" indent="-514350">
              <a:buFont typeface="+mj-lt"/>
              <a:buAutoNum type="arabicParenR"/>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10"/>
            <a:ext cx="1314784" cy="715581"/>
          </a:xfrm>
          <a:prstGeom prst="rect">
            <a:avLst/>
          </a:prstGeom>
        </p:spPr>
        <p:txBody>
          <a:bodyPr wrap="none">
            <a:spAutoFit/>
          </a:bodyPr>
          <a:lstStyle/>
          <a:p>
            <a:r>
              <a:rPr lang="en-US" sz="4050"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9561754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2" y="0"/>
            <a:ext cx="11778205"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9"/>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46563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124408" y="1055078"/>
            <a:ext cx="11905861" cy="5616311"/>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82281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734194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226542" y="2054745"/>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237068" y="987548"/>
          <a:ext cx="11732441" cy="915686"/>
        </p:xfrm>
        <a:graphic>
          <a:graphicData uri="http://schemas.openxmlformats.org/drawingml/2006/table">
            <a:tbl>
              <a:tblPr firstRow="1" bandRow="1">
                <a:tableStyleId>{5C22544A-7EE6-4342-B048-85BDC9FD1C3A}</a:tableStyleId>
              </a:tblPr>
              <a:tblGrid>
                <a:gridCol w="330339">
                  <a:extLst>
                    <a:ext uri="{9D8B030D-6E8A-4147-A177-3AD203B41FA5}">
                      <a16:colId xmlns:a16="http://schemas.microsoft.com/office/drawing/2014/main" val="612254498"/>
                    </a:ext>
                  </a:extLst>
                </a:gridCol>
                <a:gridCol w="3595073">
                  <a:extLst>
                    <a:ext uri="{9D8B030D-6E8A-4147-A177-3AD203B41FA5}">
                      <a16:colId xmlns:a16="http://schemas.microsoft.com/office/drawing/2014/main" val="1261049811"/>
                    </a:ext>
                  </a:extLst>
                </a:gridCol>
                <a:gridCol w="321409">
                  <a:extLst>
                    <a:ext uri="{9D8B030D-6E8A-4147-A177-3AD203B41FA5}">
                      <a16:colId xmlns:a16="http://schemas.microsoft.com/office/drawing/2014/main" val="2638922956"/>
                    </a:ext>
                  </a:extLst>
                </a:gridCol>
                <a:gridCol w="3595073">
                  <a:extLst>
                    <a:ext uri="{9D8B030D-6E8A-4147-A177-3AD203B41FA5}">
                      <a16:colId xmlns:a16="http://schemas.microsoft.com/office/drawing/2014/main" val="1530065899"/>
                    </a:ext>
                  </a:extLst>
                </a:gridCol>
                <a:gridCol w="295473">
                  <a:extLst>
                    <a:ext uri="{9D8B030D-6E8A-4147-A177-3AD203B41FA5}">
                      <a16:colId xmlns:a16="http://schemas.microsoft.com/office/drawing/2014/main" val="1628348927"/>
                    </a:ext>
                  </a:extLst>
                </a:gridCol>
                <a:gridCol w="3595073">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6226435" y="202675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243163"/>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794128"/>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613833" y="1035632"/>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4540968" y="1016750"/>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8468103" y="1031847"/>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249593" y="5514818"/>
            <a:ext cx="1173244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6237759" y="2265437"/>
            <a:ext cx="5727700"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237067" y="2301875"/>
            <a:ext cx="5684763"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8" y="338329"/>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39547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9343043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1018564"/>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1018564"/>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6249717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123" y="0"/>
            <a:ext cx="11418277"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086704"/>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1726466"/>
            <a:ext cx="5386917"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086704"/>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1726466"/>
            <a:ext cx="5389033"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2610687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81116386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4728307" y="0"/>
            <a:ext cx="7463692"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4712677"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328248" y="273050"/>
            <a:ext cx="4292437"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51693" y="1435101"/>
            <a:ext cx="426899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220966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863832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16623"/>
            <a:ext cx="73152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08599875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722143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1002321"/>
            <a:ext cx="25908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611718" y="1002321"/>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89337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9285" y="291104"/>
            <a:ext cx="11385484" cy="899665"/>
          </a:xfrm>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81263434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1"/>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08" indent="0">
              <a:buNone/>
              <a:defRPr/>
            </a:lvl3pPr>
            <a:lvl4pPr marL="336016" indent="0">
              <a:buNone/>
              <a:defRPr/>
            </a:lvl4pPr>
            <a:lvl5pPr marL="5040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494741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2077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16267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05.06.2018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00583393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cSld name="1_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2703" y="358017"/>
            <a:ext cx="10515600" cy="2275854"/>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92703" y="2994923"/>
            <a:ext cx="10515600" cy="1500187"/>
          </a:xfrm>
        </p:spPr>
        <p:txBody>
          <a:bodyPr/>
          <a:lstStyle>
            <a:lvl1pPr marL="0" indent="0">
              <a:buNone/>
              <a:defRPr sz="1800" baseline="0">
                <a:solidFill>
                  <a:srgbClr val="0070C0"/>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3" y="6061768"/>
            <a:ext cx="1522404" cy="326167"/>
          </a:xfrm>
          <a:prstGeom prst="rect">
            <a:avLst/>
          </a:prstGeom>
        </p:spPr>
      </p:pic>
    </p:spTree>
    <p:extLst>
      <p:ext uri="{BB962C8B-B14F-4D97-AF65-F5344CB8AC3E}">
        <p14:creationId xmlns:p14="http://schemas.microsoft.com/office/powerpoint/2010/main" val="457987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12192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68081" y="639602"/>
            <a:ext cx="1165583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68080" y="1441794"/>
            <a:ext cx="1165584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68081"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11712781"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539075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12192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372634" y="868681"/>
            <a:ext cx="11433116"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http://URL..</a:t>
            </a:r>
          </a:p>
        </p:txBody>
      </p:sp>
    </p:spTree>
    <p:extLst>
      <p:ext uri="{BB962C8B-B14F-4D97-AF65-F5344CB8AC3E}">
        <p14:creationId xmlns:p14="http://schemas.microsoft.com/office/powerpoint/2010/main" val="3504820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24409" y="-4"/>
            <a:ext cx="11781452"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348250" y="2057400"/>
            <a:ext cx="11433116"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422124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12192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22739" y="-3"/>
            <a:ext cx="11816861"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348250" y="2061882"/>
            <a:ext cx="11433116"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205732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12192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187571" y="-3"/>
            <a:ext cx="11769968"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348338" y="1021215"/>
            <a:ext cx="1143311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9000795" y="6566715"/>
            <a:ext cx="3184855" cy="276999"/>
          </a:xfrm>
          <a:prstGeom prst="rect">
            <a:avLst/>
          </a:prstGeom>
          <a:noFill/>
        </p:spPr>
        <p:txBody>
          <a:bodyPr wrap="square" rtlCol="0">
            <a:spAutoFit/>
          </a:bodyPr>
          <a:lstStyle/>
          <a:p>
            <a:pPr algn="r"/>
            <a:r>
              <a:rPr lang="en-US" sz="1200" b="0" dirty="0">
                <a:solidFill>
                  <a:schemeClr val="bg2">
                    <a:lumMod val="75000"/>
                  </a:schemeClr>
                </a:solidFill>
              </a:rPr>
              <a:t>#70-535 @ITProGuru</a:t>
            </a:r>
          </a:p>
        </p:txBody>
      </p:sp>
    </p:spTree>
    <p:extLst>
      <p:ext uri="{BB962C8B-B14F-4D97-AF65-F5344CB8AC3E}">
        <p14:creationId xmlns:p14="http://schemas.microsoft.com/office/powerpoint/2010/main" val="2642523221"/>
      </p:ext>
    </p:extLst>
  </p:cSld>
  <p:clrMap bg1="lt1" tx1="dk1" bg2="lt2" tx2="dk2" accent1="accent1" accent2="accent2" accent3="accent3" accent4="accent4" accent5="accent5" accent6="accent6" hlink="hlink" folHlink="folHlink"/>
  <p:sldLayoutIdLst>
    <p:sldLayoutId id="2147483709" r:id="rId1"/>
    <p:sldLayoutId id="2147483661" r:id="rId2"/>
    <p:sldLayoutId id="2147483716" r:id="rId3"/>
    <p:sldLayoutId id="2147483672" r:id="rId4"/>
    <p:sldLayoutId id="2147483666" r:id="rId5"/>
    <p:sldLayoutId id="2147483701" r:id="rId6"/>
    <p:sldLayoutId id="2147483707" r:id="rId7"/>
    <p:sldLayoutId id="2147483662" r:id="rId8"/>
    <p:sldLayoutId id="2147483699" r:id="rId9"/>
    <p:sldLayoutId id="2147483708" r:id="rId10"/>
    <p:sldLayoutId id="2147483702" r:id="rId11"/>
    <p:sldLayoutId id="2147483700" r:id="rId12"/>
    <p:sldLayoutId id="2147483705" r:id="rId13"/>
    <p:sldLayoutId id="2147483703" r:id="rId14"/>
    <p:sldLayoutId id="2147483706" r:id="rId15"/>
    <p:sldLayoutId id="2147483663" r:id="rId16"/>
    <p:sldLayoutId id="2147483664" r:id="rId17"/>
    <p:sldLayoutId id="2147483665" r:id="rId18"/>
    <p:sldLayoutId id="2147483667" r:id="rId19"/>
    <p:sldLayoutId id="2147483668" r:id="rId20"/>
    <p:sldLayoutId id="2147483669" r:id="rId21"/>
    <p:sldLayoutId id="2147483711" r:id="rId22"/>
    <p:sldLayoutId id="2147483713" r:id="rId23"/>
    <p:sldLayoutId id="2147483670" r:id="rId24"/>
    <p:sldLayoutId id="2147483671" r:id="rId25"/>
    <p:sldLayoutId id="2147483717" r:id="rId26"/>
    <p:sldLayoutId id="2147483714" r:id="rId27"/>
    <p:sldLayoutId id="2147483718" r:id="rId28"/>
    <p:sldLayoutId id="2147483720" r:id="rId29"/>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12192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187571" y="-3"/>
            <a:ext cx="11769968"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348338" y="1021215"/>
            <a:ext cx="1143311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9000795" y="6566715"/>
            <a:ext cx="3184855" cy="276999"/>
          </a:xfrm>
          <a:prstGeom prst="rect">
            <a:avLst/>
          </a:prstGeom>
          <a:noFill/>
        </p:spPr>
        <p:txBody>
          <a:bodyPr wrap="square" rtlCol="0">
            <a:spAutoFit/>
          </a:bodyPr>
          <a:lstStyle/>
          <a:p>
            <a:pPr algn="r"/>
            <a:r>
              <a:rPr lang="en-US" sz="1200" b="0" dirty="0">
                <a:solidFill>
                  <a:schemeClr val="bg2">
                    <a:lumMod val="75000"/>
                  </a:schemeClr>
                </a:solidFill>
              </a:rPr>
              <a:t>#AzureArch  @stilldrey</a:t>
            </a:r>
          </a:p>
        </p:txBody>
      </p:sp>
    </p:spTree>
    <p:extLst>
      <p:ext uri="{BB962C8B-B14F-4D97-AF65-F5344CB8AC3E}">
        <p14:creationId xmlns:p14="http://schemas.microsoft.com/office/powerpoint/2010/main" val="3612758333"/>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748" r:id="rId25"/>
    <p:sldLayoutId id="2147483749" r:id="rId26"/>
    <p:sldLayoutId id="2147483750" r:id="rId27"/>
    <p:sldLayoutId id="2147483751" r:id="rId28"/>
    <p:sldLayoutId id="2147483757" r:id="rId29"/>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8" Type="http://schemas.openxmlformats.org/officeDocument/2006/relationships/hyperlink" Target="https://docs.microsoft.com/en-us/azure/azure-subscription-service-limits" TargetMode="External"/><Relationship Id="rId3" Type="http://schemas.microsoft.com/office/2007/relationships/media" Target="../media/media1.mp4"/><Relationship Id="rId7" Type="http://schemas.openxmlformats.org/officeDocument/2006/relationships/image" Target="../media/image7.png"/><Relationship Id="rId2" Type="http://schemas.openxmlformats.org/officeDocument/2006/relationships/tags" Target="../tags/tag1.xml"/><Relationship Id="rId1" Type="http://schemas.openxmlformats.org/officeDocument/2006/relationships/video" Target="NULL" TargetMode="External"/><Relationship Id="rId6" Type="http://schemas.openxmlformats.org/officeDocument/2006/relationships/image" Target="../media/image6.png"/><Relationship Id="rId5" Type="http://schemas.openxmlformats.org/officeDocument/2006/relationships/notesSlide" Target="../notesSlides/notesSlide6.xml"/><Relationship Id="rId4"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8" Type="http://schemas.openxmlformats.org/officeDocument/2006/relationships/hyperlink" Target="https://ms.portal.azure.com/#create/Microsoft.Support" TargetMode="External"/><Relationship Id="rId3" Type="http://schemas.microsoft.com/office/2007/relationships/media" Target="../media/media1.mp4"/><Relationship Id="rId7" Type="http://schemas.openxmlformats.org/officeDocument/2006/relationships/image" Target="../media/image7.png"/><Relationship Id="rId2" Type="http://schemas.openxmlformats.org/officeDocument/2006/relationships/tags" Target="../tags/tag2.xml"/><Relationship Id="rId1" Type="http://schemas.openxmlformats.org/officeDocument/2006/relationships/video" Target="NULL" TargetMode="External"/><Relationship Id="rId6" Type="http://schemas.openxmlformats.org/officeDocument/2006/relationships/image" Target="../media/image6.png"/><Relationship Id="rId5" Type="http://schemas.openxmlformats.org/officeDocument/2006/relationships/notesSlide" Target="../notesSlides/notesSlide7.xml"/><Relationship Id="rId10" Type="http://schemas.openxmlformats.org/officeDocument/2006/relationships/image" Target="../media/image9.png"/><Relationship Id="rId4" Type="http://schemas.openxmlformats.org/officeDocument/2006/relationships/slideLayout" Target="../slideLayouts/slideLayout19.xml"/><Relationship Id="rId9"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hyperlink" Target="mailto:fiswar@hotmail.com" TargetMode="External"/><Relationship Id="rId2" Type="http://schemas.openxmlformats.org/officeDocument/2006/relationships/notesSlide" Target="../notesSlides/notesSlide13.xml"/><Relationship Id="rId1" Type="http://schemas.openxmlformats.org/officeDocument/2006/relationships/slideLayout" Target="../slideLayouts/slideLayout26.xml"/><Relationship Id="rId4" Type="http://schemas.openxmlformats.org/officeDocument/2006/relationships/hyperlink" Target="mailto:jcruz@directionstraining.com"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tinyurl.com/535IL66" TargetMode="External"/><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hyperlink" Target="mailto:skillupmsft@microsoft.com" TargetMode="Externa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hyperlink" Target="https://ptdrv.linkedin.com/8na8bsr"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hyperlink" Target="https://docs.microsoft.com/en-us/azure/backup/" TargetMode="External"/><Relationship Id="rId13" Type="http://schemas.openxmlformats.org/officeDocument/2006/relationships/hyperlink" Target="https://docs.microsoft.com/en-us/dotnet/azure/?view=azure-dotnet" TargetMode="External"/><Relationship Id="rId18" Type="http://schemas.openxmlformats.org/officeDocument/2006/relationships/hyperlink" Target="https://docs.microsoft.com/en-us/go/azure/" TargetMode="External"/><Relationship Id="rId26" Type="http://schemas.openxmlformats.org/officeDocument/2006/relationships/hyperlink" Target="https://docs.microsoft.com/en-us/azure/mysql/" TargetMode="External"/><Relationship Id="rId3" Type="http://schemas.openxmlformats.org/officeDocument/2006/relationships/hyperlink" Target="https://docs.microsoft.com/en-us/azure/virtual-machines/windows/" TargetMode="External"/><Relationship Id="rId21" Type="http://schemas.openxmlformats.org/officeDocument/2006/relationships/hyperlink" Target="https://docs.microsoft.com/en-us/azure/containers/" TargetMode="External"/><Relationship Id="rId7" Type="http://schemas.openxmlformats.org/officeDocument/2006/relationships/hyperlink" Target="https://docs.microsoft.com/en-us/azure/cost-management/" TargetMode="External"/><Relationship Id="rId12" Type="http://schemas.openxmlformats.org/officeDocument/2006/relationships/hyperlink" Target="https://docs.microsoft.com/en-us/azure/#get-started" TargetMode="External"/><Relationship Id="rId17" Type="http://schemas.openxmlformats.org/officeDocument/2006/relationships/hyperlink" Target="https://docs.microsoft.com/en-us/javascript/azure/" TargetMode="External"/><Relationship Id="rId25" Type="http://schemas.openxmlformats.org/officeDocument/2006/relationships/hyperlink" Target="https://docs.microsoft.com/en-us/azure/postgresql/" TargetMode="External"/><Relationship Id="rId2" Type="http://schemas.openxmlformats.org/officeDocument/2006/relationships/hyperlink" Target="https://docs.microsoft.com/en-us/azure/virtual-machines/linux/" TargetMode="External"/><Relationship Id="rId16" Type="http://schemas.openxmlformats.org/officeDocument/2006/relationships/hyperlink" Target="https://docs.microsoft.com/en-us/azure/app-service-web/app-service-web-get-started-php" TargetMode="External"/><Relationship Id="rId20" Type="http://schemas.openxmlformats.org/officeDocument/2006/relationships/hyperlink" Target="https://docs.microsoft.com/en-us/azure/azure-functions/" TargetMode="External"/><Relationship Id="rId29" Type="http://schemas.openxmlformats.org/officeDocument/2006/relationships/hyperlink" Target="https://docs.microsoft.com/en-us/azure/machine-learning/" TargetMode="External"/><Relationship Id="rId1" Type="http://schemas.openxmlformats.org/officeDocument/2006/relationships/slideLayout" Target="../slideLayouts/slideLayout11.xml"/><Relationship Id="rId6" Type="http://schemas.openxmlformats.org/officeDocument/2006/relationships/hyperlink" Target="https://docs.microsoft.com/en-us/azure/application-insights/" TargetMode="External"/><Relationship Id="rId11" Type="http://schemas.openxmlformats.org/officeDocument/2006/relationships/hyperlink" Target="https://docs.microsoft.com/en-us/azure/azure-policy/" TargetMode="External"/><Relationship Id="rId24" Type="http://schemas.openxmlformats.org/officeDocument/2006/relationships/hyperlink" Target="https://docs.microsoft.com/en-us/azure/sql-data-warehouse/" TargetMode="External"/><Relationship Id="rId5" Type="http://schemas.openxmlformats.org/officeDocument/2006/relationships/hyperlink" Target="https://docs.microsoft.com/en-us/azure/monitoring-and-diagnostics/" TargetMode="External"/><Relationship Id="rId15" Type="http://schemas.openxmlformats.org/officeDocument/2006/relationships/hyperlink" Target="https://docs.microsoft.com/en-us/java/azure/" TargetMode="External"/><Relationship Id="rId23" Type="http://schemas.openxmlformats.org/officeDocument/2006/relationships/hyperlink" Target="https://docs.microsoft.com/en-us/azure/sql-database/" TargetMode="External"/><Relationship Id="rId28" Type="http://schemas.openxmlformats.org/officeDocument/2006/relationships/hyperlink" Target="https://docs.microsoft.com/en-us/azure/storage/" TargetMode="External"/><Relationship Id="rId10" Type="http://schemas.openxmlformats.org/officeDocument/2006/relationships/hyperlink" Target="https://docs.microsoft.com/en-us/azure/migrate/" TargetMode="External"/><Relationship Id="rId19" Type="http://schemas.openxmlformats.org/officeDocument/2006/relationships/hyperlink" Target="https://docs.microsoft.com/en-us/azure/app-service-web/" TargetMode="External"/><Relationship Id="rId4" Type="http://schemas.openxmlformats.org/officeDocument/2006/relationships/hyperlink" Target="https://docs.microsoft.com/en-us/azure/security-center/" TargetMode="External"/><Relationship Id="rId9" Type="http://schemas.openxmlformats.org/officeDocument/2006/relationships/hyperlink" Target="https://docs.microsoft.com/en-us/azure/site-recovery/" TargetMode="External"/><Relationship Id="rId14" Type="http://schemas.openxmlformats.org/officeDocument/2006/relationships/hyperlink" Target="https://docs.microsoft.com/en-us/python/azure/" TargetMode="External"/><Relationship Id="rId22" Type="http://schemas.openxmlformats.org/officeDocument/2006/relationships/hyperlink" Target="https://docs.microsoft.com/en-us/azure/service-fabric/" TargetMode="External"/><Relationship Id="rId27" Type="http://schemas.openxmlformats.org/officeDocument/2006/relationships/hyperlink" Target="https://docs.microsoft.com/en-us/azure/cosmos-db/" TargetMode="External"/><Relationship Id="rId30" Type="http://schemas.openxmlformats.org/officeDocument/2006/relationships/hyperlink" Target="https://docs.microsoft.com/en-us/azure/cognitive-service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AAF88D8-32BE-41A9-AD16-EF1F93ADD441}"/>
              </a:ext>
            </a:extLst>
          </p:cNvPr>
          <p:cNvSpPr>
            <a:spLocks noGrp="1"/>
          </p:cNvSpPr>
          <p:nvPr>
            <p:ph type="body" sz="quarter" idx="12"/>
          </p:nvPr>
        </p:nvSpPr>
        <p:spPr>
          <a:xfrm>
            <a:off x="271102" y="1945758"/>
            <a:ext cx="11371547" cy="3561907"/>
          </a:xfrm>
        </p:spPr>
        <p:txBody>
          <a:bodyPr/>
          <a:lstStyle/>
          <a:p>
            <a:r>
              <a:rPr lang="en-US" dirty="0"/>
              <a:t>50% off for next 30 days</a:t>
            </a:r>
          </a:p>
          <a:p>
            <a:endParaRPr lang="en-US" dirty="0"/>
          </a:p>
          <a:p>
            <a:r>
              <a:rPr lang="en-US" dirty="0"/>
              <a:t>Please take the exam within the voucher activation window.  </a:t>
            </a:r>
          </a:p>
          <a:p>
            <a:r>
              <a:rPr lang="en-US" dirty="0"/>
              <a:t>The voucher is tied directly to you and will be emailed directly to you right after the event.</a:t>
            </a:r>
          </a:p>
        </p:txBody>
      </p:sp>
      <p:sp>
        <p:nvSpPr>
          <p:cNvPr id="4" name="Title 3">
            <a:extLst>
              <a:ext uri="{FF2B5EF4-FFF2-40B4-BE49-F238E27FC236}">
                <a16:creationId xmlns:a16="http://schemas.microsoft.com/office/drawing/2014/main" id="{BBC3F4A2-099C-428A-80A0-1B6A5FD15734}"/>
              </a:ext>
            </a:extLst>
          </p:cNvPr>
          <p:cNvSpPr>
            <a:spLocks noGrp="1"/>
          </p:cNvSpPr>
          <p:nvPr>
            <p:ph type="title"/>
          </p:nvPr>
        </p:nvSpPr>
        <p:spPr/>
        <p:txBody>
          <a:bodyPr>
            <a:normAutofit/>
          </a:bodyPr>
          <a:lstStyle/>
          <a:p>
            <a:r>
              <a:rPr lang="en-US" dirty="0"/>
              <a:t>We have exam vouchers!!!</a:t>
            </a:r>
          </a:p>
        </p:txBody>
      </p:sp>
    </p:spTree>
    <p:extLst>
      <p:ext uri="{BB962C8B-B14F-4D97-AF65-F5344CB8AC3E}">
        <p14:creationId xmlns:p14="http://schemas.microsoft.com/office/powerpoint/2010/main" val="35098841"/>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034B448A-FC0A-47E4-A885-3AD4BE7F4B78}"/>
              </a:ext>
            </a:extLst>
          </p:cNvPr>
          <p:cNvSpPr/>
          <p:nvPr/>
        </p:nvSpPr>
        <p:spPr>
          <a:xfrm>
            <a:off x="4333260" y="3734309"/>
            <a:ext cx="7858741" cy="31232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89642" rtlCol="0" anchor="t"/>
          <a:lstStyle/>
          <a:p>
            <a:pPr marL="285750" indent="-285750" fontAlgn="base">
              <a:buFont typeface="Arial" panose="020B0604020202020204" pitchFamily="34" charset="0"/>
              <a:buChar char="•"/>
            </a:pPr>
            <a:r>
              <a:rPr lang="en-US" sz="1600" dirty="0">
                <a:solidFill>
                  <a:srgbClr val="343E47"/>
                </a:solidFill>
              </a:rPr>
              <a:t>Limits help keep you cloud spending predictable by not allowing you to spin up the resources that could generate a huge monthly bill without you doing it on purpose. This save you and Microsoft money since they’d likely need to refund lots of cloud spending if all customers were allowed to go unchecked.</a:t>
            </a:r>
          </a:p>
          <a:p>
            <a:pPr fontAlgn="base"/>
            <a:endParaRPr lang="en-US" sz="1600" dirty="0">
              <a:solidFill>
                <a:srgbClr val="343E47"/>
              </a:solidFill>
            </a:endParaRPr>
          </a:p>
          <a:p>
            <a:pPr marL="285750" indent="-285750" fontAlgn="base">
              <a:buFont typeface="Arial" panose="020B0604020202020204" pitchFamily="34" charset="0"/>
              <a:buChar char="•"/>
            </a:pPr>
            <a:r>
              <a:rPr lang="en-US" sz="1600" dirty="0">
                <a:solidFill>
                  <a:srgbClr val="343E47"/>
                </a:solidFill>
              </a:rPr>
              <a:t>Limits help Microsoft throttle the growth of cloud usage; both within individual Azure Regions, as well as Globally across all their datacenter and regions. This allows Microsoft to ensure that individual customers aren’t able to overload any particular Azure Region or data center unexpectedly.</a:t>
            </a:r>
            <a:endParaRPr lang="en-US" sz="1600" b="0" i="0" dirty="0">
              <a:solidFill>
                <a:srgbClr val="343E47"/>
              </a:solidFill>
              <a:effectLst/>
            </a:endParaRPr>
          </a:p>
        </p:txBody>
      </p:sp>
      <p:sp>
        <p:nvSpPr>
          <p:cNvPr id="91" name="Rectangle 90">
            <a:extLst>
              <a:ext uri="{FF2B5EF4-FFF2-40B4-BE49-F238E27FC236}">
                <a16:creationId xmlns:a16="http://schemas.microsoft.com/office/drawing/2014/main" id="{AAB6B9C6-CCA5-4D35-A6EE-D46770A0B071}"/>
              </a:ext>
            </a:extLst>
          </p:cNvPr>
          <p:cNvSpPr/>
          <p:nvPr/>
        </p:nvSpPr>
        <p:spPr>
          <a:xfrm>
            <a:off x="4333260" y="601210"/>
            <a:ext cx="7858741" cy="25224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89642" rtlCol="0" anchor="t"/>
          <a:lstStyle/>
          <a:p>
            <a:pPr defTabSz="914102" fontAlgn="base">
              <a:spcBef>
                <a:spcPct val="0"/>
              </a:spcBef>
              <a:spcAft>
                <a:spcPts val="784"/>
              </a:spcAft>
            </a:pPr>
            <a:endParaRPr lang="en-US" sz="1176" dirty="0">
              <a:solidFill>
                <a:srgbClr val="505050"/>
              </a:solidFill>
              <a:latin typeface="Segoe UI"/>
              <a:ea typeface="Segoe UI" pitchFamily="34" charset="0"/>
              <a:cs typeface="Segoe UI" pitchFamily="34" charset="0"/>
            </a:endParaRPr>
          </a:p>
        </p:txBody>
      </p:sp>
      <p:sp>
        <p:nvSpPr>
          <p:cNvPr id="8" name="Rectangle 7"/>
          <p:cNvSpPr/>
          <p:nvPr/>
        </p:nvSpPr>
        <p:spPr>
          <a:xfrm>
            <a:off x="0" y="2949112"/>
            <a:ext cx="4251751" cy="1538804"/>
          </a:xfrm>
          <a:prstGeom prst="rect">
            <a:avLst/>
          </a:prstGeom>
        </p:spPr>
        <p:txBody>
          <a:bodyPr wrap="square" lIns="268851">
            <a:noAutofit/>
          </a:bodyPr>
          <a:lstStyle/>
          <a:p>
            <a:pPr defTabSz="914228"/>
            <a:r>
              <a:rPr lang="en-US" sz="4705" dirty="0">
                <a:solidFill>
                  <a:srgbClr val="505050"/>
                </a:solidFill>
                <a:latin typeface="Segoe UI Light"/>
              </a:rPr>
              <a:t>“But I Thought Azure had Infinite Capacity?”</a:t>
            </a:r>
          </a:p>
        </p:txBody>
      </p:sp>
      <p:sp>
        <p:nvSpPr>
          <p:cNvPr id="23" name="TextBox 22"/>
          <p:cNvSpPr txBox="1"/>
          <p:nvPr/>
        </p:nvSpPr>
        <p:spPr>
          <a:xfrm>
            <a:off x="1" y="6585960"/>
            <a:ext cx="1309795" cy="271554"/>
          </a:xfrm>
          <a:prstGeom prst="rect">
            <a:avLst/>
          </a:prstGeom>
          <a:noFill/>
        </p:spPr>
        <p:txBody>
          <a:bodyPr wrap="square" rtlCol="0" anchor="t">
            <a:spAutoFit/>
          </a:bodyPr>
          <a:lstStyle/>
          <a:p>
            <a:pPr defTabSz="914403"/>
            <a:r>
              <a:rPr lang="en-US" sz="1176" dirty="0">
                <a:solidFill>
                  <a:srgbClr val="FFFFFF"/>
                </a:solidFill>
                <a:latin typeface="Segoe UI"/>
                <a:cs typeface="Segoe UI"/>
              </a:rPr>
              <a:t>January </a:t>
            </a:r>
            <a:r>
              <a:rPr lang="en-US" sz="1176" dirty="0">
                <a:solidFill>
                  <a:srgbClr val="FFFFFF"/>
                </a:solidFill>
                <a:latin typeface="Segoe UI"/>
              </a:rPr>
              <a:t>2017 </a:t>
            </a:r>
          </a:p>
        </p:txBody>
      </p:sp>
      <p:sp>
        <p:nvSpPr>
          <p:cNvPr id="27" name="Rectangle 26">
            <a:extLst>
              <a:ext uri="{FF2B5EF4-FFF2-40B4-BE49-F238E27FC236}">
                <a16:creationId xmlns:a16="http://schemas.microsoft.com/office/drawing/2014/main" id="{F80BB620-302C-4AA7-A136-46AC64271089}"/>
              </a:ext>
            </a:extLst>
          </p:cNvPr>
          <p:cNvSpPr/>
          <p:nvPr/>
        </p:nvSpPr>
        <p:spPr>
          <a:xfrm>
            <a:off x="0" y="6468241"/>
            <a:ext cx="1881271" cy="389273"/>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8"/>
            <a:r>
              <a:rPr lang="en-US" sz="1176" b="1" dirty="0">
                <a:solidFill>
                  <a:srgbClr val="FFFFFF"/>
                </a:solidFill>
                <a:latin typeface="Segoe UI"/>
              </a:rPr>
              <a:t>Be an Architect</a:t>
            </a:r>
            <a:br>
              <a:rPr lang="en-US" sz="1765" b="1" dirty="0">
                <a:solidFill>
                  <a:srgbClr val="FFFFFF"/>
                </a:solidFill>
                <a:latin typeface="Segoe UI"/>
              </a:rPr>
            </a:br>
            <a:r>
              <a:rPr lang="en-US" sz="980" dirty="0">
                <a:solidFill>
                  <a:srgbClr val="FFFFFF"/>
                </a:solidFill>
                <a:latin typeface="Segoe UI"/>
              </a:rPr>
              <a:t>535 Exam</a:t>
            </a:r>
          </a:p>
        </p:txBody>
      </p:sp>
      <p:sp>
        <p:nvSpPr>
          <p:cNvPr id="10" name="Rectangle 9">
            <a:extLst>
              <a:ext uri="{FF2B5EF4-FFF2-40B4-BE49-F238E27FC236}">
                <a16:creationId xmlns:a16="http://schemas.microsoft.com/office/drawing/2014/main" id="{67F4E87E-D855-4684-90A8-3123617DF891}"/>
              </a:ext>
            </a:extLst>
          </p:cNvPr>
          <p:cNvSpPr/>
          <p:nvPr/>
        </p:nvSpPr>
        <p:spPr>
          <a:xfrm>
            <a:off x="1212810" y="1004806"/>
            <a:ext cx="1951043" cy="358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1" name="Rectangle 40">
            <a:extLst>
              <a:ext uri="{FF2B5EF4-FFF2-40B4-BE49-F238E27FC236}">
                <a16:creationId xmlns:a16="http://schemas.microsoft.com/office/drawing/2014/main" id="{DD275A8B-BE40-4427-BE1C-87B1FBC2958F}"/>
              </a:ext>
            </a:extLst>
          </p:cNvPr>
          <p:cNvSpPr/>
          <p:nvPr/>
        </p:nvSpPr>
        <p:spPr>
          <a:xfrm>
            <a:off x="1212810" y="1627997"/>
            <a:ext cx="1951043" cy="358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2" name="Rectangle 41">
            <a:extLst>
              <a:ext uri="{FF2B5EF4-FFF2-40B4-BE49-F238E27FC236}">
                <a16:creationId xmlns:a16="http://schemas.microsoft.com/office/drawing/2014/main" id="{01CC12CF-BD52-4E8D-9663-1E411A9011E9}"/>
              </a:ext>
            </a:extLst>
          </p:cNvPr>
          <p:cNvSpPr/>
          <p:nvPr/>
        </p:nvSpPr>
        <p:spPr>
          <a:xfrm>
            <a:off x="1212810" y="2251187"/>
            <a:ext cx="1951043" cy="358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3" name="Rectangle 42">
            <a:extLst>
              <a:ext uri="{FF2B5EF4-FFF2-40B4-BE49-F238E27FC236}">
                <a16:creationId xmlns:a16="http://schemas.microsoft.com/office/drawing/2014/main" id="{6A616E5B-E2B4-4CC3-BF4C-CE02416DBBFB}"/>
              </a:ext>
            </a:extLst>
          </p:cNvPr>
          <p:cNvSpPr/>
          <p:nvPr/>
        </p:nvSpPr>
        <p:spPr>
          <a:xfrm>
            <a:off x="1881271" y="1004806"/>
            <a:ext cx="1282582" cy="3585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4" name="Rectangle 43">
            <a:extLst>
              <a:ext uri="{FF2B5EF4-FFF2-40B4-BE49-F238E27FC236}">
                <a16:creationId xmlns:a16="http://schemas.microsoft.com/office/drawing/2014/main" id="{71D002AF-4AC5-46DC-8CE1-CF976C17FEFE}"/>
              </a:ext>
            </a:extLst>
          </p:cNvPr>
          <p:cNvSpPr/>
          <p:nvPr/>
        </p:nvSpPr>
        <p:spPr>
          <a:xfrm>
            <a:off x="2742006" y="1627997"/>
            <a:ext cx="421847" cy="3585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5" name="Rectangle 44">
            <a:extLst>
              <a:ext uri="{FF2B5EF4-FFF2-40B4-BE49-F238E27FC236}">
                <a16:creationId xmlns:a16="http://schemas.microsoft.com/office/drawing/2014/main" id="{2AB0534D-BA4A-43CB-8F65-13A7D30CF774}"/>
              </a:ext>
            </a:extLst>
          </p:cNvPr>
          <p:cNvSpPr/>
          <p:nvPr/>
        </p:nvSpPr>
        <p:spPr>
          <a:xfrm>
            <a:off x="2232274" y="2251187"/>
            <a:ext cx="931579" cy="3585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grpSp>
        <p:nvGrpSpPr>
          <p:cNvPr id="13" name="Group 12">
            <a:extLst>
              <a:ext uri="{FF2B5EF4-FFF2-40B4-BE49-F238E27FC236}">
                <a16:creationId xmlns:a16="http://schemas.microsoft.com/office/drawing/2014/main" id="{856D0E1B-8828-47B5-A23B-5DB9D5831338}"/>
              </a:ext>
            </a:extLst>
          </p:cNvPr>
          <p:cNvGrpSpPr/>
          <p:nvPr/>
        </p:nvGrpSpPr>
        <p:grpSpPr>
          <a:xfrm>
            <a:off x="1704966" y="968789"/>
            <a:ext cx="290020" cy="464221"/>
            <a:chOff x="1739153" y="987718"/>
            <a:chExt cx="295835" cy="473530"/>
          </a:xfrm>
        </p:grpSpPr>
        <p:sp>
          <p:nvSpPr>
            <p:cNvPr id="12" name="Rectangle 11">
              <a:extLst>
                <a:ext uri="{FF2B5EF4-FFF2-40B4-BE49-F238E27FC236}">
                  <a16:creationId xmlns:a16="http://schemas.microsoft.com/office/drawing/2014/main" id="{1E7C878B-87B5-452E-840E-5D85D55A60FD}"/>
                </a:ext>
              </a:extLst>
            </p:cNvPr>
            <p:cNvSpPr/>
            <p:nvPr/>
          </p:nvSpPr>
          <p:spPr>
            <a:xfrm>
              <a:off x="1739153" y="987718"/>
              <a:ext cx="295835" cy="47353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6" name="Rectangle 45">
              <a:extLst>
                <a:ext uri="{FF2B5EF4-FFF2-40B4-BE49-F238E27FC236}">
                  <a16:creationId xmlns:a16="http://schemas.microsoft.com/office/drawing/2014/main" id="{5E74AD80-6FC0-44EA-A6E7-E4DB60EC5A65}"/>
                </a:ext>
              </a:extLst>
            </p:cNvPr>
            <p:cNvSpPr/>
            <p:nvPr/>
          </p:nvSpPr>
          <p:spPr>
            <a:xfrm>
              <a:off x="1739153" y="987718"/>
              <a:ext cx="137160" cy="4735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grpSp>
      <p:grpSp>
        <p:nvGrpSpPr>
          <p:cNvPr id="47" name="Group 46">
            <a:extLst>
              <a:ext uri="{FF2B5EF4-FFF2-40B4-BE49-F238E27FC236}">
                <a16:creationId xmlns:a16="http://schemas.microsoft.com/office/drawing/2014/main" id="{8E22ECCA-4C34-47E1-AE0C-C92A8FFAC100}"/>
              </a:ext>
            </a:extLst>
          </p:cNvPr>
          <p:cNvGrpSpPr/>
          <p:nvPr/>
        </p:nvGrpSpPr>
        <p:grpSpPr>
          <a:xfrm>
            <a:off x="2553053" y="1575171"/>
            <a:ext cx="290020" cy="464221"/>
            <a:chOff x="1739153" y="987718"/>
            <a:chExt cx="295835" cy="473530"/>
          </a:xfrm>
        </p:grpSpPr>
        <p:sp>
          <p:nvSpPr>
            <p:cNvPr id="48" name="Rectangle 47">
              <a:extLst>
                <a:ext uri="{FF2B5EF4-FFF2-40B4-BE49-F238E27FC236}">
                  <a16:creationId xmlns:a16="http://schemas.microsoft.com/office/drawing/2014/main" id="{1E8A1846-9826-4671-B7EA-73494BA5211E}"/>
                </a:ext>
              </a:extLst>
            </p:cNvPr>
            <p:cNvSpPr/>
            <p:nvPr/>
          </p:nvSpPr>
          <p:spPr>
            <a:xfrm>
              <a:off x="1739153" y="987718"/>
              <a:ext cx="295835" cy="47353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9" name="Rectangle 48">
              <a:extLst>
                <a:ext uri="{FF2B5EF4-FFF2-40B4-BE49-F238E27FC236}">
                  <a16:creationId xmlns:a16="http://schemas.microsoft.com/office/drawing/2014/main" id="{98D8A373-286C-4285-82B3-3A922ABC6DCD}"/>
                </a:ext>
              </a:extLst>
            </p:cNvPr>
            <p:cNvSpPr/>
            <p:nvPr/>
          </p:nvSpPr>
          <p:spPr>
            <a:xfrm>
              <a:off x="1739153" y="987718"/>
              <a:ext cx="137160" cy="4735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grpSp>
      <p:grpSp>
        <p:nvGrpSpPr>
          <p:cNvPr id="50" name="Group 49">
            <a:extLst>
              <a:ext uri="{FF2B5EF4-FFF2-40B4-BE49-F238E27FC236}">
                <a16:creationId xmlns:a16="http://schemas.microsoft.com/office/drawing/2014/main" id="{CAD4B641-770F-42A1-9968-ADAAE074CF72}"/>
              </a:ext>
            </a:extLst>
          </p:cNvPr>
          <p:cNvGrpSpPr/>
          <p:nvPr/>
        </p:nvGrpSpPr>
        <p:grpSpPr>
          <a:xfrm>
            <a:off x="2087264" y="2199477"/>
            <a:ext cx="290020" cy="464221"/>
            <a:chOff x="1739153" y="987718"/>
            <a:chExt cx="295835" cy="473530"/>
          </a:xfrm>
        </p:grpSpPr>
        <p:sp>
          <p:nvSpPr>
            <p:cNvPr id="51" name="Rectangle 50">
              <a:extLst>
                <a:ext uri="{FF2B5EF4-FFF2-40B4-BE49-F238E27FC236}">
                  <a16:creationId xmlns:a16="http://schemas.microsoft.com/office/drawing/2014/main" id="{378D9229-0E15-4524-BDAB-0B10B0C47B40}"/>
                </a:ext>
              </a:extLst>
            </p:cNvPr>
            <p:cNvSpPr/>
            <p:nvPr/>
          </p:nvSpPr>
          <p:spPr>
            <a:xfrm>
              <a:off x="1739153" y="987718"/>
              <a:ext cx="295835" cy="47353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52" name="Rectangle 51">
              <a:extLst>
                <a:ext uri="{FF2B5EF4-FFF2-40B4-BE49-F238E27FC236}">
                  <a16:creationId xmlns:a16="http://schemas.microsoft.com/office/drawing/2014/main" id="{0E4A4CDC-6B20-4CCB-A998-A5792CA7B87D}"/>
                </a:ext>
              </a:extLst>
            </p:cNvPr>
            <p:cNvSpPr/>
            <p:nvPr/>
          </p:nvSpPr>
          <p:spPr>
            <a:xfrm>
              <a:off x="1739153" y="987718"/>
              <a:ext cx="137160" cy="4735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grpSp>
      <p:pic>
        <p:nvPicPr>
          <p:cNvPr id="84" name="tmp4285">
            <a:hlinkClick r:id="" action="ppaction://media"/>
            <a:extLst>
              <a:ext uri="{FF2B5EF4-FFF2-40B4-BE49-F238E27FC236}">
                <a16:creationId xmlns:a16="http://schemas.microsoft.com/office/drawing/2014/main" id="{8E45F45C-C156-41CD-B6F5-4495A6626103}"/>
              </a:ext>
            </a:extLst>
          </p:cNvPr>
          <p:cNvPicPr>
            <a:picLocks noChangeAspect="1"/>
          </p:cNvPicPr>
          <p:nvPr>
            <a:videoFile r:link="rId1"/>
            <p:custDataLst>
              <p:tags r:id="rId2"/>
            </p:custDataLst>
            <p:extLst>
              <p:ext uri="{DAA4B4D4-6D71-4841-9C94-3DE7FCFB9230}">
                <p14:media xmlns:p14="http://schemas.microsoft.com/office/powerpoint/2010/main" r:embed="rId3">
                  <p14:trim end="163533.3537"/>
                </p14:media>
              </p:ext>
            </p:extLst>
          </p:nvPr>
        </p:nvPicPr>
        <p:blipFill>
          <a:blip r:embed="rId6"/>
          <a:stretch>
            <a:fillRect/>
          </a:stretch>
        </p:blipFill>
        <p:spPr>
          <a:xfrm>
            <a:off x="11868292" y="100090"/>
            <a:ext cx="224106" cy="224106"/>
          </a:xfrm>
          <a:prstGeom prst="rect">
            <a:avLst/>
          </a:prstGeom>
        </p:spPr>
      </p:pic>
      <p:sp>
        <p:nvSpPr>
          <p:cNvPr id="85" name="Rectangle 84">
            <a:extLst>
              <a:ext uri="{FF2B5EF4-FFF2-40B4-BE49-F238E27FC236}">
                <a16:creationId xmlns:a16="http://schemas.microsoft.com/office/drawing/2014/main" id="{6005851F-D056-4C78-BA30-1023D573A1CC}"/>
              </a:ext>
            </a:extLst>
          </p:cNvPr>
          <p:cNvSpPr/>
          <p:nvPr/>
        </p:nvSpPr>
        <p:spPr>
          <a:xfrm>
            <a:off x="4333259" y="487"/>
            <a:ext cx="7858742" cy="5997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17140" tIns="89642" rtlCol="0" anchor="t"/>
          <a:lstStyle/>
          <a:p>
            <a:pPr defTabSz="914403"/>
            <a:r>
              <a:rPr lang="en-US" sz="2353" b="1" dirty="0">
                <a:solidFill>
                  <a:srgbClr val="FFFFFF"/>
                </a:solidFill>
                <a:latin typeface="Segoe UI"/>
              </a:rPr>
              <a:t>Good to know</a:t>
            </a:r>
          </a:p>
        </p:txBody>
      </p:sp>
      <p:pic>
        <p:nvPicPr>
          <p:cNvPr id="86" name="Picture 4" descr="\\MAGNUM\Projects\Microsoft\Cloud Power FY12\Design\ICONS_PNG\Check_mark.png">
            <a:extLst>
              <a:ext uri="{FF2B5EF4-FFF2-40B4-BE49-F238E27FC236}">
                <a16:creationId xmlns:a16="http://schemas.microsoft.com/office/drawing/2014/main" id="{FB76DF39-236F-446E-A7FC-E851DD8E89EF}"/>
              </a:ext>
            </a:extLst>
          </p:cNvPr>
          <p:cNvPicPr>
            <a:picLocks noChangeAspect="1" noChangeArrowheads="1"/>
          </p:cNvPicPr>
          <p:nvPr/>
        </p:nvPicPr>
        <p:blipFill>
          <a:blip r:embed="rId7" cstate="print">
            <a:lum bright="100000"/>
          </a:blip>
          <a:srcRect/>
          <a:stretch>
            <a:fillRect/>
          </a:stretch>
        </p:blipFill>
        <p:spPr bwMode="auto">
          <a:xfrm>
            <a:off x="4481170" y="44448"/>
            <a:ext cx="491728" cy="436773"/>
          </a:xfrm>
          <a:prstGeom prst="rect">
            <a:avLst/>
          </a:prstGeom>
          <a:noFill/>
        </p:spPr>
      </p:pic>
      <p:sp>
        <p:nvSpPr>
          <p:cNvPr id="87" name="TextBox 86">
            <a:extLst>
              <a:ext uri="{FF2B5EF4-FFF2-40B4-BE49-F238E27FC236}">
                <a16:creationId xmlns:a16="http://schemas.microsoft.com/office/drawing/2014/main" id="{9DB47AB8-E4EF-4CD0-98CA-C23D0068D182}"/>
              </a:ext>
            </a:extLst>
          </p:cNvPr>
          <p:cNvSpPr txBox="1"/>
          <p:nvPr/>
        </p:nvSpPr>
        <p:spPr>
          <a:xfrm>
            <a:off x="4342319" y="100090"/>
            <a:ext cx="7849681" cy="3060118"/>
          </a:xfrm>
          <a:prstGeom prst="rect">
            <a:avLst/>
          </a:prstGeom>
          <a:noFill/>
        </p:spPr>
        <p:txBody>
          <a:bodyPr wrap="square" numCol="1" rtlCol="0">
            <a:noAutofit/>
          </a:bodyPr>
          <a:lstStyle/>
          <a:p>
            <a:pPr marL="168072" indent="-168072" defTabSz="914403">
              <a:lnSpc>
                <a:spcPct val="150000"/>
              </a:lnSpc>
              <a:spcBef>
                <a:spcPts val="196"/>
              </a:spcBef>
              <a:buFont typeface="Arial" panose="020B0604020202020204" pitchFamily="34" charset="0"/>
              <a:buChar char="•"/>
            </a:pPr>
            <a:r>
              <a:rPr lang="en-US" dirty="0">
                <a:solidFill>
                  <a:srgbClr val="505050"/>
                </a:solidFill>
              </a:rPr>
              <a:t>Azure </a:t>
            </a:r>
            <a:r>
              <a:rPr lang="en-US" b="1" dirty="0">
                <a:solidFill>
                  <a:srgbClr val="505050"/>
                </a:solidFill>
              </a:rPr>
              <a:t>DOES </a:t>
            </a:r>
            <a:r>
              <a:rPr lang="en-US" dirty="0">
                <a:solidFill>
                  <a:srgbClr val="505050"/>
                </a:solidFill>
              </a:rPr>
              <a:t>have limits!! Per Azure Sub and even per Azure Region</a:t>
            </a:r>
          </a:p>
          <a:p>
            <a:pPr marL="168072" indent="-168072" defTabSz="914403">
              <a:lnSpc>
                <a:spcPct val="150000"/>
              </a:lnSpc>
              <a:spcBef>
                <a:spcPts val="196"/>
              </a:spcBef>
              <a:buFont typeface="Arial" panose="020B0604020202020204" pitchFamily="34" charset="0"/>
              <a:buChar char="•"/>
            </a:pPr>
            <a:r>
              <a:rPr lang="en-US" dirty="0">
                <a:solidFill>
                  <a:srgbClr val="505050"/>
                </a:solidFill>
              </a:rPr>
              <a:t>Know the Service-specific quota limits - </a:t>
            </a:r>
            <a:r>
              <a:rPr lang="en-US" dirty="0">
                <a:solidFill>
                  <a:srgbClr val="505050"/>
                </a:solidFill>
                <a:hlinkClick r:id="rId8"/>
              </a:rPr>
              <a:t>Limits</a:t>
            </a:r>
            <a:endParaRPr lang="en-US" dirty="0">
              <a:solidFill>
                <a:srgbClr val="505050"/>
              </a:solidFill>
            </a:endParaRPr>
          </a:p>
          <a:p>
            <a:pPr marL="168072" indent="-168072" defTabSz="914403">
              <a:lnSpc>
                <a:spcPct val="150000"/>
              </a:lnSpc>
              <a:spcBef>
                <a:spcPts val="196"/>
              </a:spcBef>
              <a:buFont typeface="Arial" panose="020B0604020202020204" pitchFamily="34" charset="0"/>
              <a:buChar char="•"/>
            </a:pPr>
            <a:r>
              <a:rPr lang="en-US" dirty="0"/>
              <a:t>Some limits are a hard maximum, while others are a soft limit that can be increases upon request.</a:t>
            </a:r>
          </a:p>
          <a:p>
            <a:pPr marL="168072" indent="-168072" defTabSz="914403">
              <a:lnSpc>
                <a:spcPct val="150000"/>
              </a:lnSpc>
              <a:spcBef>
                <a:spcPts val="196"/>
              </a:spcBef>
              <a:buFont typeface="Arial" panose="020B0604020202020204" pitchFamily="34" charset="0"/>
              <a:buChar char="•"/>
            </a:pPr>
            <a:r>
              <a:rPr lang="en-US" dirty="0">
                <a:solidFill>
                  <a:srgbClr val="505050"/>
                </a:solidFill>
              </a:rPr>
              <a:t>Involve your Microsoft Architects in planning…. EARLY!!!</a:t>
            </a:r>
          </a:p>
          <a:p>
            <a:pPr marL="168072" indent="-168072" defTabSz="914403">
              <a:lnSpc>
                <a:spcPct val="150000"/>
              </a:lnSpc>
              <a:spcBef>
                <a:spcPts val="196"/>
              </a:spcBef>
              <a:buFont typeface="Arial" panose="020B0604020202020204" pitchFamily="34" charset="0"/>
              <a:buChar char="•"/>
            </a:pPr>
            <a:r>
              <a:rPr lang="en-US" dirty="0">
                <a:solidFill>
                  <a:srgbClr val="505050"/>
                </a:solidFill>
              </a:rPr>
              <a:t>You can increase quota! </a:t>
            </a:r>
          </a:p>
          <a:p>
            <a:pPr marL="168072" indent="-168072" defTabSz="914403">
              <a:lnSpc>
                <a:spcPct val="150000"/>
              </a:lnSpc>
              <a:spcBef>
                <a:spcPts val="196"/>
              </a:spcBef>
              <a:buFont typeface="Arial" panose="020B0604020202020204" pitchFamily="34" charset="0"/>
              <a:buChar char="•"/>
            </a:pPr>
            <a:endParaRPr lang="en-US" sz="3529" dirty="0">
              <a:solidFill>
                <a:srgbClr val="505050"/>
              </a:solidFill>
              <a:latin typeface="Segoe UI"/>
            </a:endParaRPr>
          </a:p>
        </p:txBody>
      </p:sp>
      <p:sp>
        <p:nvSpPr>
          <p:cNvPr id="88" name="Rectangle 87">
            <a:extLst>
              <a:ext uri="{FF2B5EF4-FFF2-40B4-BE49-F238E27FC236}">
                <a16:creationId xmlns:a16="http://schemas.microsoft.com/office/drawing/2014/main" id="{F42A3699-3F8E-4C5B-9C75-81DEEE6E1946}"/>
              </a:ext>
            </a:extLst>
          </p:cNvPr>
          <p:cNvSpPr/>
          <p:nvPr/>
        </p:nvSpPr>
        <p:spPr>
          <a:xfrm>
            <a:off x="4333258" y="3160208"/>
            <a:ext cx="7858742" cy="5997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717140" tIns="89642" rtlCol="0" anchor="t"/>
          <a:lstStyle/>
          <a:p>
            <a:pPr defTabSz="914403"/>
            <a:r>
              <a:rPr lang="en-US" sz="2353" b="1" dirty="0">
                <a:solidFill>
                  <a:srgbClr val="FFFFFF"/>
                </a:solidFill>
                <a:latin typeface="Segoe UI"/>
              </a:rPr>
              <a:t>Limits are Good….</a:t>
            </a:r>
            <a:r>
              <a:rPr lang="en-US" sz="2353" b="1" dirty="0" err="1">
                <a:solidFill>
                  <a:srgbClr val="FFFFFF"/>
                </a:solidFill>
                <a:latin typeface="Segoe UI"/>
              </a:rPr>
              <a:t>Kinda</a:t>
            </a:r>
            <a:endParaRPr lang="en-US" sz="2353" b="1" dirty="0">
              <a:solidFill>
                <a:srgbClr val="FFFFFF"/>
              </a:solidFill>
              <a:latin typeface="Segoe UI"/>
            </a:endParaRPr>
          </a:p>
        </p:txBody>
      </p:sp>
      <p:sp>
        <p:nvSpPr>
          <p:cNvPr id="2" name="Text Placeholder 1">
            <a:extLst>
              <a:ext uri="{FF2B5EF4-FFF2-40B4-BE49-F238E27FC236}">
                <a16:creationId xmlns:a16="http://schemas.microsoft.com/office/drawing/2014/main" id="{DD9C27CE-C340-4CF9-9098-5774AE01AB19}"/>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203162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8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034B448A-FC0A-47E4-A885-3AD4BE7F4B78}"/>
              </a:ext>
            </a:extLst>
          </p:cNvPr>
          <p:cNvSpPr/>
          <p:nvPr/>
        </p:nvSpPr>
        <p:spPr>
          <a:xfrm>
            <a:off x="4333260" y="2753895"/>
            <a:ext cx="7858741" cy="41036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89642" rtlCol="0" anchor="t"/>
          <a:lstStyle/>
          <a:p>
            <a:pPr defTabSz="914102" fontAlgn="base">
              <a:spcBef>
                <a:spcPct val="0"/>
              </a:spcBef>
              <a:spcAft>
                <a:spcPts val="784"/>
              </a:spcAft>
            </a:pPr>
            <a:endParaRPr lang="en-US" sz="1176" dirty="0">
              <a:solidFill>
                <a:schemeClr val="tx1"/>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AAB6B9C6-CCA5-4D35-A6EE-D46770A0B071}"/>
              </a:ext>
            </a:extLst>
          </p:cNvPr>
          <p:cNvSpPr/>
          <p:nvPr/>
        </p:nvSpPr>
        <p:spPr>
          <a:xfrm>
            <a:off x="4333260" y="566312"/>
            <a:ext cx="7858741" cy="13853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89642" rtlCol="0" anchor="t"/>
          <a:lstStyle/>
          <a:p>
            <a:pPr defTabSz="914102" fontAlgn="base">
              <a:spcBef>
                <a:spcPct val="0"/>
              </a:spcBef>
              <a:spcAft>
                <a:spcPts val="784"/>
              </a:spcAft>
            </a:pPr>
            <a:endParaRPr lang="en-US" sz="1176" dirty="0">
              <a:solidFill>
                <a:schemeClr val="tx1"/>
              </a:solidFill>
              <a:ea typeface="Segoe UI" pitchFamily="34" charset="0"/>
              <a:cs typeface="Segoe UI" pitchFamily="34" charset="0"/>
            </a:endParaRPr>
          </a:p>
        </p:txBody>
      </p:sp>
      <p:sp>
        <p:nvSpPr>
          <p:cNvPr id="8" name="Rectangle 7"/>
          <p:cNvSpPr/>
          <p:nvPr/>
        </p:nvSpPr>
        <p:spPr>
          <a:xfrm>
            <a:off x="0" y="2949112"/>
            <a:ext cx="4251751" cy="1538804"/>
          </a:xfrm>
          <a:prstGeom prst="rect">
            <a:avLst/>
          </a:prstGeom>
        </p:spPr>
        <p:txBody>
          <a:bodyPr wrap="square" lIns="268851">
            <a:noAutofit/>
          </a:bodyPr>
          <a:lstStyle/>
          <a:p>
            <a:pPr defTabSz="914228"/>
            <a:r>
              <a:rPr lang="en-US" sz="4705" dirty="0">
                <a:latin typeface="Segoe UI Light"/>
              </a:rPr>
              <a:t>“How do I increase Azure Quota?”</a:t>
            </a:r>
          </a:p>
        </p:txBody>
      </p:sp>
      <p:sp>
        <p:nvSpPr>
          <p:cNvPr id="23" name="TextBox 22"/>
          <p:cNvSpPr txBox="1"/>
          <p:nvPr/>
        </p:nvSpPr>
        <p:spPr>
          <a:xfrm>
            <a:off x="1" y="6585960"/>
            <a:ext cx="1309795" cy="271554"/>
          </a:xfrm>
          <a:prstGeom prst="rect">
            <a:avLst/>
          </a:prstGeom>
          <a:noFill/>
        </p:spPr>
        <p:txBody>
          <a:bodyPr wrap="square" rtlCol="0" anchor="t">
            <a:spAutoFit/>
          </a:bodyPr>
          <a:lstStyle/>
          <a:p>
            <a:r>
              <a:rPr lang="en-US" sz="1176" dirty="0">
                <a:solidFill>
                  <a:schemeClr val="bg1"/>
                </a:solidFill>
                <a:cs typeface="Segoe UI"/>
              </a:rPr>
              <a:t>January </a:t>
            </a:r>
            <a:r>
              <a:rPr lang="en-US" sz="1176" dirty="0">
                <a:solidFill>
                  <a:schemeClr val="bg1"/>
                </a:solidFill>
              </a:rPr>
              <a:t>2017 </a:t>
            </a:r>
          </a:p>
        </p:txBody>
      </p:sp>
      <p:sp>
        <p:nvSpPr>
          <p:cNvPr id="27" name="Rectangle 26">
            <a:extLst>
              <a:ext uri="{FF2B5EF4-FFF2-40B4-BE49-F238E27FC236}">
                <a16:creationId xmlns:a16="http://schemas.microsoft.com/office/drawing/2014/main" id="{F80BB620-302C-4AA7-A136-46AC64271089}"/>
              </a:ext>
            </a:extLst>
          </p:cNvPr>
          <p:cNvSpPr/>
          <p:nvPr/>
        </p:nvSpPr>
        <p:spPr>
          <a:xfrm>
            <a:off x="0" y="6468241"/>
            <a:ext cx="1881271" cy="389273"/>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8"/>
            <a:r>
              <a:rPr lang="en-US" sz="1176" b="1" dirty="0">
                <a:solidFill>
                  <a:srgbClr val="FFFFFF"/>
                </a:solidFill>
                <a:latin typeface="Segoe UI"/>
              </a:rPr>
              <a:t>Support Type: </a:t>
            </a:r>
            <a:br>
              <a:rPr lang="en-US" sz="1765" b="1" dirty="0">
                <a:solidFill>
                  <a:srgbClr val="FFFFFF"/>
                </a:solidFill>
                <a:latin typeface="Segoe UI"/>
              </a:rPr>
            </a:br>
            <a:r>
              <a:rPr lang="en-US" sz="980" dirty="0">
                <a:solidFill>
                  <a:srgbClr val="FFFFFF"/>
                </a:solidFill>
                <a:latin typeface="Segoe UI"/>
              </a:rPr>
              <a:t>Free Assisted - Billing</a:t>
            </a:r>
          </a:p>
        </p:txBody>
      </p:sp>
      <p:sp>
        <p:nvSpPr>
          <p:cNvPr id="10" name="Rectangle 9">
            <a:extLst>
              <a:ext uri="{FF2B5EF4-FFF2-40B4-BE49-F238E27FC236}">
                <a16:creationId xmlns:a16="http://schemas.microsoft.com/office/drawing/2014/main" id="{67F4E87E-D855-4684-90A8-3123617DF891}"/>
              </a:ext>
            </a:extLst>
          </p:cNvPr>
          <p:cNvSpPr/>
          <p:nvPr/>
        </p:nvSpPr>
        <p:spPr>
          <a:xfrm>
            <a:off x="1212810" y="1004806"/>
            <a:ext cx="1951043" cy="358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1" name="Rectangle 40">
            <a:extLst>
              <a:ext uri="{FF2B5EF4-FFF2-40B4-BE49-F238E27FC236}">
                <a16:creationId xmlns:a16="http://schemas.microsoft.com/office/drawing/2014/main" id="{DD275A8B-BE40-4427-BE1C-87B1FBC2958F}"/>
              </a:ext>
            </a:extLst>
          </p:cNvPr>
          <p:cNvSpPr/>
          <p:nvPr/>
        </p:nvSpPr>
        <p:spPr>
          <a:xfrm>
            <a:off x="1212810" y="1627997"/>
            <a:ext cx="1951043" cy="358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2" name="Rectangle 41">
            <a:extLst>
              <a:ext uri="{FF2B5EF4-FFF2-40B4-BE49-F238E27FC236}">
                <a16:creationId xmlns:a16="http://schemas.microsoft.com/office/drawing/2014/main" id="{01CC12CF-BD52-4E8D-9663-1E411A9011E9}"/>
              </a:ext>
            </a:extLst>
          </p:cNvPr>
          <p:cNvSpPr/>
          <p:nvPr/>
        </p:nvSpPr>
        <p:spPr>
          <a:xfrm>
            <a:off x="1212810" y="2251187"/>
            <a:ext cx="1951043" cy="358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3" name="Rectangle 42">
            <a:extLst>
              <a:ext uri="{FF2B5EF4-FFF2-40B4-BE49-F238E27FC236}">
                <a16:creationId xmlns:a16="http://schemas.microsoft.com/office/drawing/2014/main" id="{6A616E5B-E2B4-4CC3-BF4C-CE02416DBBFB}"/>
              </a:ext>
            </a:extLst>
          </p:cNvPr>
          <p:cNvSpPr/>
          <p:nvPr/>
        </p:nvSpPr>
        <p:spPr>
          <a:xfrm>
            <a:off x="1881271" y="1004806"/>
            <a:ext cx="1282582" cy="3585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4" name="Rectangle 43">
            <a:extLst>
              <a:ext uri="{FF2B5EF4-FFF2-40B4-BE49-F238E27FC236}">
                <a16:creationId xmlns:a16="http://schemas.microsoft.com/office/drawing/2014/main" id="{71D002AF-4AC5-46DC-8CE1-CF976C17FEFE}"/>
              </a:ext>
            </a:extLst>
          </p:cNvPr>
          <p:cNvSpPr/>
          <p:nvPr/>
        </p:nvSpPr>
        <p:spPr>
          <a:xfrm>
            <a:off x="2742006" y="1627997"/>
            <a:ext cx="421847" cy="3585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5" name="Rectangle 44">
            <a:extLst>
              <a:ext uri="{FF2B5EF4-FFF2-40B4-BE49-F238E27FC236}">
                <a16:creationId xmlns:a16="http://schemas.microsoft.com/office/drawing/2014/main" id="{2AB0534D-BA4A-43CB-8F65-13A7D30CF774}"/>
              </a:ext>
            </a:extLst>
          </p:cNvPr>
          <p:cNvSpPr/>
          <p:nvPr/>
        </p:nvSpPr>
        <p:spPr>
          <a:xfrm>
            <a:off x="2232274" y="2251187"/>
            <a:ext cx="931579" cy="3585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nvGrpSpPr>
          <p:cNvPr id="13" name="Group 12">
            <a:extLst>
              <a:ext uri="{FF2B5EF4-FFF2-40B4-BE49-F238E27FC236}">
                <a16:creationId xmlns:a16="http://schemas.microsoft.com/office/drawing/2014/main" id="{856D0E1B-8828-47B5-A23B-5DB9D5831338}"/>
              </a:ext>
            </a:extLst>
          </p:cNvPr>
          <p:cNvGrpSpPr/>
          <p:nvPr/>
        </p:nvGrpSpPr>
        <p:grpSpPr>
          <a:xfrm>
            <a:off x="1704966" y="968789"/>
            <a:ext cx="290020" cy="464221"/>
            <a:chOff x="1739153" y="987718"/>
            <a:chExt cx="295835" cy="473530"/>
          </a:xfrm>
        </p:grpSpPr>
        <p:sp>
          <p:nvSpPr>
            <p:cNvPr id="12" name="Rectangle 11">
              <a:extLst>
                <a:ext uri="{FF2B5EF4-FFF2-40B4-BE49-F238E27FC236}">
                  <a16:creationId xmlns:a16="http://schemas.microsoft.com/office/drawing/2014/main" id="{1E7C878B-87B5-452E-840E-5D85D55A60FD}"/>
                </a:ext>
              </a:extLst>
            </p:cNvPr>
            <p:cNvSpPr/>
            <p:nvPr/>
          </p:nvSpPr>
          <p:spPr>
            <a:xfrm>
              <a:off x="1739153" y="987718"/>
              <a:ext cx="295835" cy="47353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6" name="Rectangle 45">
              <a:extLst>
                <a:ext uri="{FF2B5EF4-FFF2-40B4-BE49-F238E27FC236}">
                  <a16:creationId xmlns:a16="http://schemas.microsoft.com/office/drawing/2014/main" id="{5E74AD80-6FC0-44EA-A6E7-E4DB60EC5A65}"/>
                </a:ext>
              </a:extLst>
            </p:cNvPr>
            <p:cNvSpPr/>
            <p:nvPr/>
          </p:nvSpPr>
          <p:spPr>
            <a:xfrm>
              <a:off x="1739153" y="987718"/>
              <a:ext cx="137160" cy="4735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47" name="Group 46">
            <a:extLst>
              <a:ext uri="{FF2B5EF4-FFF2-40B4-BE49-F238E27FC236}">
                <a16:creationId xmlns:a16="http://schemas.microsoft.com/office/drawing/2014/main" id="{8E22ECCA-4C34-47E1-AE0C-C92A8FFAC100}"/>
              </a:ext>
            </a:extLst>
          </p:cNvPr>
          <p:cNvGrpSpPr/>
          <p:nvPr/>
        </p:nvGrpSpPr>
        <p:grpSpPr>
          <a:xfrm>
            <a:off x="2553053" y="1575171"/>
            <a:ext cx="290020" cy="464221"/>
            <a:chOff x="1739153" y="987718"/>
            <a:chExt cx="295835" cy="473530"/>
          </a:xfrm>
        </p:grpSpPr>
        <p:sp>
          <p:nvSpPr>
            <p:cNvPr id="48" name="Rectangle 47">
              <a:extLst>
                <a:ext uri="{FF2B5EF4-FFF2-40B4-BE49-F238E27FC236}">
                  <a16:creationId xmlns:a16="http://schemas.microsoft.com/office/drawing/2014/main" id="{1E8A1846-9826-4671-B7EA-73494BA5211E}"/>
                </a:ext>
              </a:extLst>
            </p:cNvPr>
            <p:cNvSpPr/>
            <p:nvPr/>
          </p:nvSpPr>
          <p:spPr>
            <a:xfrm>
              <a:off x="1739153" y="987718"/>
              <a:ext cx="295835" cy="47353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9" name="Rectangle 48">
              <a:extLst>
                <a:ext uri="{FF2B5EF4-FFF2-40B4-BE49-F238E27FC236}">
                  <a16:creationId xmlns:a16="http://schemas.microsoft.com/office/drawing/2014/main" id="{98D8A373-286C-4285-82B3-3A922ABC6DCD}"/>
                </a:ext>
              </a:extLst>
            </p:cNvPr>
            <p:cNvSpPr/>
            <p:nvPr/>
          </p:nvSpPr>
          <p:spPr>
            <a:xfrm>
              <a:off x="1739153" y="987718"/>
              <a:ext cx="137160" cy="4735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50" name="Group 49">
            <a:extLst>
              <a:ext uri="{FF2B5EF4-FFF2-40B4-BE49-F238E27FC236}">
                <a16:creationId xmlns:a16="http://schemas.microsoft.com/office/drawing/2014/main" id="{CAD4B641-770F-42A1-9968-ADAAE074CF72}"/>
              </a:ext>
            </a:extLst>
          </p:cNvPr>
          <p:cNvGrpSpPr/>
          <p:nvPr/>
        </p:nvGrpSpPr>
        <p:grpSpPr>
          <a:xfrm>
            <a:off x="2087264" y="2199477"/>
            <a:ext cx="290020" cy="464221"/>
            <a:chOff x="1739153" y="987718"/>
            <a:chExt cx="295835" cy="473530"/>
          </a:xfrm>
        </p:grpSpPr>
        <p:sp>
          <p:nvSpPr>
            <p:cNvPr id="51" name="Rectangle 50">
              <a:extLst>
                <a:ext uri="{FF2B5EF4-FFF2-40B4-BE49-F238E27FC236}">
                  <a16:creationId xmlns:a16="http://schemas.microsoft.com/office/drawing/2014/main" id="{378D9229-0E15-4524-BDAB-0B10B0C47B40}"/>
                </a:ext>
              </a:extLst>
            </p:cNvPr>
            <p:cNvSpPr/>
            <p:nvPr/>
          </p:nvSpPr>
          <p:spPr>
            <a:xfrm>
              <a:off x="1739153" y="987718"/>
              <a:ext cx="295835" cy="47353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52" name="Rectangle 51">
              <a:extLst>
                <a:ext uri="{FF2B5EF4-FFF2-40B4-BE49-F238E27FC236}">
                  <a16:creationId xmlns:a16="http://schemas.microsoft.com/office/drawing/2014/main" id="{0E4A4CDC-6B20-4CCB-A998-A5792CA7B87D}"/>
                </a:ext>
              </a:extLst>
            </p:cNvPr>
            <p:cNvSpPr/>
            <p:nvPr/>
          </p:nvSpPr>
          <p:spPr>
            <a:xfrm>
              <a:off x="1739153" y="987718"/>
              <a:ext cx="137160" cy="4735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pic>
        <p:nvPicPr>
          <p:cNvPr id="84" name="tmp4285">
            <a:hlinkClick r:id="" action="ppaction://media"/>
            <a:extLst>
              <a:ext uri="{FF2B5EF4-FFF2-40B4-BE49-F238E27FC236}">
                <a16:creationId xmlns:a16="http://schemas.microsoft.com/office/drawing/2014/main" id="{8E45F45C-C156-41CD-B6F5-4495A6626103}"/>
              </a:ext>
            </a:extLst>
          </p:cNvPr>
          <p:cNvPicPr>
            <a:picLocks noChangeAspect="1"/>
          </p:cNvPicPr>
          <p:nvPr>
            <a:videoFile r:link="rId1"/>
            <p:custDataLst>
              <p:tags r:id="rId2"/>
            </p:custDataLst>
            <p:extLst>
              <p:ext uri="{DAA4B4D4-6D71-4841-9C94-3DE7FCFB9230}">
                <p14:media xmlns:p14="http://schemas.microsoft.com/office/powerpoint/2010/main" r:embed="rId3">
                  <p14:trim end="163533.3537"/>
                </p14:media>
              </p:ext>
            </p:extLst>
          </p:nvPr>
        </p:nvPicPr>
        <p:blipFill>
          <a:blip r:embed="rId6"/>
          <a:stretch>
            <a:fillRect/>
          </a:stretch>
        </p:blipFill>
        <p:spPr>
          <a:xfrm>
            <a:off x="11868292" y="100090"/>
            <a:ext cx="224106" cy="224106"/>
          </a:xfrm>
          <a:prstGeom prst="rect">
            <a:avLst/>
          </a:prstGeom>
        </p:spPr>
      </p:pic>
      <p:sp>
        <p:nvSpPr>
          <p:cNvPr id="85" name="Rectangle 84">
            <a:extLst>
              <a:ext uri="{FF2B5EF4-FFF2-40B4-BE49-F238E27FC236}">
                <a16:creationId xmlns:a16="http://schemas.microsoft.com/office/drawing/2014/main" id="{6005851F-D056-4C78-BA30-1023D573A1CC}"/>
              </a:ext>
            </a:extLst>
          </p:cNvPr>
          <p:cNvSpPr/>
          <p:nvPr/>
        </p:nvSpPr>
        <p:spPr>
          <a:xfrm>
            <a:off x="4333259" y="487"/>
            <a:ext cx="7858742" cy="5997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17140" tIns="89642" rtlCol="0" anchor="t"/>
          <a:lstStyle/>
          <a:p>
            <a:r>
              <a:rPr lang="en-US" sz="2353" b="1" dirty="0"/>
              <a:t>Good to know</a:t>
            </a:r>
          </a:p>
        </p:txBody>
      </p:sp>
      <p:pic>
        <p:nvPicPr>
          <p:cNvPr id="86" name="Picture 4" descr="\\MAGNUM\Projects\Microsoft\Cloud Power FY12\Design\ICONS_PNG\Check_mark.png">
            <a:extLst>
              <a:ext uri="{FF2B5EF4-FFF2-40B4-BE49-F238E27FC236}">
                <a16:creationId xmlns:a16="http://schemas.microsoft.com/office/drawing/2014/main" id="{FB76DF39-236F-446E-A7FC-E851DD8E89EF}"/>
              </a:ext>
            </a:extLst>
          </p:cNvPr>
          <p:cNvPicPr>
            <a:picLocks noChangeAspect="1" noChangeArrowheads="1"/>
          </p:cNvPicPr>
          <p:nvPr/>
        </p:nvPicPr>
        <p:blipFill>
          <a:blip r:embed="rId7" cstate="print">
            <a:lum bright="100000"/>
          </a:blip>
          <a:srcRect/>
          <a:stretch>
            <a:fillRect/>
          </a:stretch>
        </p:blipFill>
        <p:spPr bwMode="auto">
          <a:xfrm>
            <a:off x="4481170" y="44448"/>
            <a:ext cx="491728" cy="436773"/>
          </a:xfrm>
          <a:prstGeom prst="rect">
            <a:avLst/>
          </a:prstGeom>
          <a:noFill/>
        </p:spPr>
      </p:pic>
      <p:sp>
        <p:nvSpPr>
          <p:cNvPr id="87" name="TextBox 86">
            <a:extLst>
              <a:ext uri="{FF2B5EF4-FFF2-40B4-BE49-F238E27FC236}">
                <a16:creationId xmlns:a16="http://schemas.microsoft.com/office/drawing/2014/main" id="{9DB47AB8-E4EF-4CD0-98CA-C23D0068D182}"/>
              </a:ext>
            </a:extLst>
          </p:cNvPr>
          <p:cNvSpPr txBox="1"/>
          <p:nvPr/>
        </p:nvSpPr>
        <p:spPr>
          <a:xfrm>
            <a:off x="4333258" y="580823"/>
            <a:ext cx="7849681" cy="1054826"/>
          </a:xfrm>
          <a:prstGeom prst="rect">
            <a:avLst/>
          </a:prstGeom>
          <a:noFill/>
        </p:spPr>
        <p:txBody>
          <a:bodyPr wrap="square" numCol="1" rtlCol="0">
            <a:noAutofit/>
          </a:bodyPr>
          <a:lstStyle/>
          <a:p>
            <a:pPr marL="168072" indent="-168072">
              <a:lnSpc>
                <a:spcPct val="150000"/>
              </a:lnSpc>
              <a:spcBef>
                <a:spcPts val="196"/>
              </a:spcBef>
              <a:buFont typeface="Arial" panose="020B0604020202020204" pitchFamily="34" charset="0"/>
              <a:buChar char="•"/>
            </a:pPr>
            <a:r>
              <a:rPr lang="en-US" sz="1372" dirty="0"/>
              <a:t>Very large quota requests may take more than a day to be processed</a:t>
            </a:r>
          </a:p>
          <a:p>
            <a:pPr marL="168072" indent="-168072">
              <a:lnSpc>
                <a:spcPct val="150000"/>
              </a:lnSpc>
              <a:spcBef>
                <a:spcPts val="196"/>
              </a:spcBef>
              <a:buFont typeface="Arial" panose="020B0604020202020204" pitchFamily="34" charset="0"/>
              <a:buChar char="•"/>
            </a:pPr>
            <a:r>
              <a:rPr lang="en-US" sz="1372" dirty="0"/>
              <a:t>Depending on how many cores are requested, a simple credit check initiated by the Support Team may be required</a:t>
            </a:r>
            <a:endParaRPr lang="en-US" sz="3529" dirty="0"/>
          </a:p>
        </p:txBody>
      </p:sp>
      <p:sp>
        <p:nvSpPr>
          <p:cNvPr id="88" name="Rectangle 87">
            <a:extLst>
              <a:ext uri="{FF2B5EF4-FFF2-40B4-BE49-F238E27FC236}">
                <a16:creationId xmlns:a16="http://schemas.microsoft.com/office/drawing/2014/main" id="{F42A3699-3F8E-4C5B-9C75-81DEEE6E1946}"/>
              </a:ext>
            </a:extLst>
          </p:cNvPr>
          <p:cNvSpPr/>
          <p:nvPr/>
        </p:nvSpPr>
        <p:spPr>
          <a:xfrm>
            <a:off x="4333260" y="2039809"/>
            <a:ext cx="7858742" cy="5997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717140" tIns="89642" rtlCol="0" anchor="t"/>
          <a:lstStyle/>
          <a:p>
            <a:r>
              <a:rPr lang="en-US" sz="2353" b="1" dirty="0"/>
              <a:t>Recommended approach</a:t>
            </a:r>
          </a:p>
        </p:txBody>
      </p:sp>
      <p:sp>
        <p:nvSpPr>
          <p:cNvPr id="89" name="Freeform 14">
            <a:extLst>
              <a:ext uri="{FF2B5EF4-FFF2-40B4-BE49-F238E27FC236}">
                <a16:creationId xmlns:a16="http://schemas.microsoft.com/office/drawing/2014/main" id="{6D787E58-1657-44E2-94FE-6DB757DD769A}"/>
              </a:ext>
            </a:extLst>
          </p:cNvPr>
          <p:cNvSpPr>
            <a:spLocks noEditPoints="1"/>
          </p:cNvSpPr>
          <p:nvPr/>
        </p:nvSpPr>
        <p:spPr bwMode="auto">
          <a:xfrm>
            <a:off x="4547893" y="2142225"/>
            <a:ext cx="376405" cy="398449"/>
          </a:xfrm>
          <a:custGeom>
            <a:avLst/>
            <a:gdLst>
              <a:gd name="T0" fmla="*/ 0 w 383"/>
              <a:gd name="T1" fmla="*/ 378 h 405"/>
              <a:gd name="T2" fmla="*/ 0 w 383"/>
              <a:gd name="T3" fmla="*/ 163 h 405"/>
              <a:gd name="T4" fmla="*/ 39 w 383"/>
              <a:gd name="T5" fmla="*/ 163 h 405"/>
              <a:gd name="T6" fmla="*/ 39 w 383"/>
              <a:gd name="T7" fmla="*/ 378 h 405"/>
              <a:gd name="T8" fmla="*/ 0 w 383"/>
              <a:gd name="T9" fmla="*/ 378 h 405"/>
              <a:gd name="T10" fmla="*/ 357 w 383"/>
              <a:gd name="T11" fmla="*/ 158 h 405"/>
              <a:gd name="T12" fmla="*/ 263 w 383"/>
              <a:gd name="T13" fmla="*/ 156 h 405"/>
              <a:gd name="T14" fmla="*/ 286 w 383"/>
              <a:gd name="T15" fmla="*/ 97 h 405"/>
              <a:gd name="T16" fmla="*/ 260 w 383"/>
              <a:gd name="T17" fmla="*/ 0 h 405"/>
              <a:gd name="T18" fmla="*/ 233 w 383"/>
              <a:gd name="T19" fmla="*/ 26 h 405"/>
              <a:gd name="T20" fmla="*/ 131 w 383"/>
              <a:gd name="T21" fmla="*/ 145 h 405"/>
              <a:gd name="T22" fmla="*/ 59 w 383"/>
              <a:gd name="T23" fmla="*/ 185 h 405"/>
              <a:gd name="T24" fmla="*/ 59 w 383"/>
              <a:gd name="T25" fmla="*/ 364 h 405"/>
              <a:gd name="T26" fmla="*/ 162 w 383"/>
              <a:gd name="T27" fmla="*/ 405 h 405"/>
              <a:gd name="T28" fmla="*/ 276 w 383"/>
              <a:gd name="T29" fmla="*/ 403 h 405"/>
              <a:gd name="T30" fmla="*/ 305 w 383"/>
              <a:gd name="T31" fmla="*/ 377 h 405"/>
              <a:gd name="T32" fmla="*/ 291 w 383"/>
              <a:gd name="T33" fmla="*/ 351 h 405"/>
              <a:gd name="T34" fmla="*/ 291 w 383"/>
              <a:gd name="T35" fmla="*/ 351 h 405"/>
              <a:gd name="T36" fmla="*/ 290 w 383"/>
              <a:gd name="T37" fmla="*/ 351 h 405"/>
              <a:gd name="T38" fmla="*/ 286 w 383"/>
              <a:gd name="T39" fmla="*/ 346 h 405"/>
              <a:gd name="T40" fmla="*/ 291 w 383"/>
              <a:gd name="T41" fmla="*/ 340 h 405"/>
              <a:gd name="T42" fmla="*/ 302 w 383"/>
              <a:gd name="T43" fmla="*/ 340 h 405"/>
              <a:gd name="T44" fmla="*/ 331 w 383"/>
              <a:gd name="T45" fmla="*/ 314 h 405"/>
              <a:gd name="T46" fmla="*/ 317 w 383"/>
              <a:gd name="T47" fmla="*/ 288 h 405"/>
              <a:gd name="T48" fmla="*/ 317 w 383"/>
              <a:gd name="T49" fmla="*/ 288 h 405"/>
              <a:gd name="T50" fmla="*/ 316 w 383"/>
              <a:gd name="T51" fmla="*/ 287 h 405"/>
              <a:gd name="T52" fmla="*/ 312 w 383"/>
              <a:gd name="T53" fmla="*/ 282 h 405"/>
              <a:gd name="T54" fmla="*/ 317 w 383"/>
              <a:gd name="T55" fmla="*/ 277 h 405"/>
              <a:gd name="T56" fmla="*/ 328 w 383"/>
              <a:gd name="T57" fmla="*/ 276 h 405"/>
              <a:gd name="T58" fmla="*/ 357 w 383"/>
              <a:gd name="T59" fmla="*/ 250 h 405"/>
              <a:gd name="T60" fmla="*/ 343 w 383"/>
              <a:gd name="T61" fmla="*/ 225 h 405"/>
              <a:gd name="T62" fmla="*/ 343 w 383"/>
              <a:gd name="T63" fmla="*/ 225 h 405"/>
              <a:gd name="T64" fmla="*/ 342 w 383"/>
              <a:gd name="T65" fmla="*/ 224 h 405"/>
              <a:gd name="T66" fmla="*/ 338 w 383"/>
              <a:gd name="T67" fmla="*/ 219 h 405"/>
              <a:gd name="T68" fmla="*/ 343 w 383"/>
              <a:gd name="T69" fmla="*/ 213 h 405"/>
              <a:gd name="T70" fmla="*/ 354 w 383"/>
              <a:gd name="T71" fmla="*/ 213 h 405"/>
              <a:gd name="T72" fmla="*/ 383 w 383"/>
              <a:gd name="T73" fmla="*/ 187 h 405"/>
              <a:gd name="T74" fmla="*/ 357 w 383"/>
              <a:gd name="T75" fmla="*/ 15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 h="405">
                <a:moveTo>
                  <a:pt x="0" y="378"/>
                </a:moveTo>
                <a:cubicBezTo>
                  <a:pt x="0" y="163"/>
                  <a:pt x="0" y="163"/>
                  <a:pt x="0" y="163"/>
                </a:cubicBezTo>
                <a:cubicBezTo>
                  <a:pt x="39" y="163"/>
                  <a:pt x="39" y="163"/>
                  <a:pt x="39" y="163"/>
                </a:cubicBezTo>
                <a:cubicBezTo>
                  <a:pt x="39" y="378"/>
                  <a:pt x="39" y="378"/>
                  <a:pt x="39" y="378"/>
                </a:cubicBezTo>
                <a:cubicBezTo>
                  <a:pt x="0" y="378"/>
                  <a:pt x="0" y="378"/>
                  <a:pt x="0" y="378"/>
                </a:cubicBezTo>
                <a:close/>
                <a:moveTo>
                  <a:pt x="357" y="158"/>
                </a:moveTo>
                <a:cubicBezTo>
                  <a:pt x="357" y="158"/>
                  <a:pt x="309" y="157"/>
                  <a:pt x="263" y="156"/>
                </a:cubicBezTo>
                <a:cubicBezTo>
                  <a:pt x="271" y="137"/>
                  <a:pt x="281" y="113"/>
                  <a:pt x="286" y="97"/>
                </a:cubicBezTo>
                <a:cubicBezTo>
                  <a:pt x="295" y="65"/>
                  <a:pt x="299" y="1"/>
                  <a:pt x="260" y="0"/>
                </a:cubicBezTo>
                <a:cubicBezTo>
                  <a:pt x="245" y="0"/>
                  <a:pt x="233" y="11"/>
                  <a:pt x="233" y="26"/>
                </a:cubicBezTo>
                <a:cubicBezTo>
                  <a:pt x="233" y="83"/>
                  <a:pt x="197" y="131"/>
                  <a:pt x="131" y="145"/>
                </a:cubicBezTo>
                <a:cubicBezTo>
                  <a:pt x="100" y="152"/>
                  <a:pt x="69" y="169"/>
                  <a:pt x="59" y="185"/>
                </a:cubicBezTo>
                <a:cubicBezTo>
                  <a:pt x="59" y="223"/>
                  <a:pt x="59" y="364"/>
                  <a:pt x="59" y="364"/>
                </a:cubicBezTo>
                <a:cubicBezTo>
                  <a:pt x="59" y="364"/>
                  <a:pt x="127" y="405"/>
                  <a:pt x="162" y="405"/>
                </a:cubicBezTo>
                <a:cubicBezTo>
                  <a:pt x="163" y="405"/>
                  <a:pt x="276" y="403"/>
                  <a:pt x="276" y="403"/>
                </a:cubicBezTo>
                <a:cubicBezTo>
                  <a:pt x="291" y="404"/>
                  <a:pt x="304" y="392"/>
                  <a:pt x="305" y="377"/>
                </a:cubicBezTo>
                <a:cubicBezTo>
                  <a:pt x="305" y="366"/>
                  <a:pt x="300" y="356"/>
                  <a:pt x="291" y="351"/>
                </a:cubicBezTo>
                <a:cubicBezTo>
                  <a:pt x="291" y="351"/>
                  <a:pt x="291" y="351"/>
                  <a:pt x="291" y="351"/>
                </a:cubicBezTo>
                <a:cubicBezTo>
                  <a:pt x="290" y="351"/>
                  <a:pt x="290" y="351"/>
                  <a:pt x="290" y="351"/>
                </a:cubicBezTo>
                <a:cubicBezTo>
                  <a:pt x="287" y="350"/>
                  <a:pt x="286" y="348"/>
                  <a:pt x="286" y="346"/>
                </a:cubicBezTo>
                <a:cubicBezTo>
                  <a:pt x="286" y="342"/>
                  <a:pt x="288" y="340"/>
                  <a:pt x="291" y="340"/>
                </a:cubicBezTo>
                <a:cubicBezTo>
                  <a:pt x="302" y="340"/>
                  <a:pt x="302" y="340"/>
                  <a:pt x="302" y="340"/>
                </a:cubicBezTo>
                <a:cubicBezTo>
                  <a:pt x="317" y="340"/>
                  <a:pt x="330" y="329"/>
                  <a:pt x="331" y="314"/>
                </a:cubicBezTo>
                <a:cubicBezTo>
                  <a:pt x="331" y="303"/>
                  <a:pt x="326" y="293"/>
                  <a:pt x="317" y="288"/>
                </a:cubicBezTo>
                <a:cubicBezTo>
                  <a:pt x="317" y="288"/>
                  <a:pt x="317" y="288"/>
                  <a:pt x="317" y="288"/>
                </a:cubicBezTo>
                <a:cubicBezTo>
                  <a:pt x="316" y="288"/>
                  <a:pt x="316" y="288"/>
                  <a:pt x="316" y="287"/>
                </a:cubicBezTo>
                <a:cubicBezTo>
                  <a:pt x="313" y="287"/>
                  <a:pt x="312" y="285"/>
                  <a:pt x="312" y="282"/>
                </a:cubicBezTo>
                <a:cubicBezTo>
                  <a:pt x="312" y="279"/>
                  <a:pt x="314" y="277"/>
                  <a:pt x="317" y="277"/>
                </a:cubicBezTo>
                <a:cubicBezTo>
                  <a:pt x="328" y="276"/>
                  <a:pt x="328" y="276"/>
                  <a:pt x="328" y="276"/>
                </a:cubicBezTo>
                <a:cubicBezTo>
                  <a:pt x="343" y="277"/>
                  <a:pt x="356" y="265"/>
                  <a:pt x="357" y="250"/>
                </a:cubicBezTo>
                <a:cubicBezTo>
                  <a:pt x="357" y="239"/>
                  <a:pt x="352" y="229"/>
                  <a:pt x="343" y="225"/>
                </a:cubicBezTo>
                <a:cubicBezTo>
                  <a:pt x="343" y="225"/>
                  <a:pt x="343" y="225"/>
                  <a:pt x="343" y="225"/>
                </a:cubicBezTo>
                <a:cubicBezTo>
                  <a:pt x="342" y="224"/>
                  <a:pt x="342" y="224"/>
                  <a:pt x="342" y="224"/>
                </a:cubicBezTo>
                <a:cubicBezTo>
                  <a:pt x="339" y="223"/>
                  <a:pt x="338" y="221"/>
                  <a:pt x="338" y="219"/>
                </a:cubicBezTo>
                <a:cubicBezTo>
                  <a:pt x="338" y="216"/>
                  <a:pt x="340" y="213"/>
                  <a:pt x="343" y="213"/>
                </a:cubicBezTo>
                <a:cubicBezTo>
                  <a:pt x="354" y="213"/>
                  <a:pt x="354" y="213"/>
                  <a:pt x="354" y="213"/>
                </a:cubicBezTo>
                <a:cubicBezTo>
                  <a:pt x="369" y="214"/>
                  <a:pt x="382" y="202"/>
                  <a:pt x="383" y="187"/>
                </a:cubicBezTo>
                <a:cubicBezTo>
                  <a:pt x="383" y="172"/>
                  <a:pt x="374" y="159"/>
                  <a:pt x="357" y="158"/>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39" tIns="44819" rIns="89639" bIns="44819" numCol="1" rtlCol="0" anchor="ctr" anchorCtr="0" compatLnSpc="1">
            <a:prstTxWarp prst="textNoShape">
              <a:avLst/>
            </a:prstTxWarp>
          </a:bodyPr>
          <a:lstStyle/>
          <a:p>
            <a:pPr defTabSz="806741"/>
            <a:endParaRPr lang="en-US" sz="2157" spc="-132" dirty="0">
              <a:solidFill>
                <a:schemeClr val="accent3"/>
              </a:solidFill>
              <a:latin typeface="Segoe Light" pitchFamily="34" charset="0"/>
            </a:endParaRPr>
          </a:p>
        </p:txBody>
      </p:sp>
      <p:pic>
        <p:nvPicPr>
          <p:cNvPr id="90" name="Picture 89">
            <a:hlinkClick r:id="rId8"/>
            <a:extLst>
              <a:ext uri="{FF2B5EF4-FFF2-40B4-BE49-F238E27FC236}">
                <a16:creationId xmlns:a16="http://schemas.microsoft.com/office/drawing/2014/main" id="{9802E5EE-BEBA-4D79-87DF-A0E3D9235EA9}"/>
              </a:ext>
            </a:extLst>
          </p:cNvPr>
          <p:cNvPicPr>
            <a:picLocks noChangeAspect="1"/>
          </p:cNvPicPr>
          <p:nvPr/>
        </p:nvPicPr>
        <p:blipFill>
          <a:blip r:embed="rId9"/>
          <a:stretch>
            <a:fillRect/>
          </a:stretch>
        </p:blipFill>
        <p:spPr>
          <a:xfrm>
            <a:off x="11475719" y="1976623"/>
            <a:ext cx="824782" cy="872596"/>
          </a:xfrm>
          <a:prstGeom prst="rect">
            <a:avLst/>
          </a:prstGeom>
        </p:spPr>
      </p:pic>
      <p:sp>
        <p:nvSpPr>
          <p:cNvPr id="2" name="Rectangle 1">
            <a:extLst>
              <a:ext uri="{FF2B5EF4-FFF2-40B4-BE49-F238E27FC236}">
                <a16:creationId xmlns:a16="http://schemas.microsoft.com/office/drawing/2014/main" id="{E475D95A-FF4E-465F-80FF-7300F844B5F1}"/>
              </a:ext>
            </a:extLst>
          </p:cNvPr>
          <p:cNvSpPr/>
          <p:nvPr/>
        </p:nvSpPr>
        <p:spPr>
          <a:xfrm>
            <a:off x="4333258" y="2748608"/>
            <a:ext cx="5288403" cy="4319131"/>
          </a:xfrm>
          <a:prstGeom prst="rect">
            <a:avLst/>
          </a:prstGeom>
        </p:spPr>
        <p:txBody>
          <a:bodyPr wrap="square">
            <a:spAutoFit/>
          </a:bodyPr>
          <a:lstStyle/>
          <a:p>
            <a:pPr defTabSz="914102" fontAlgn="base">
              <a:lnSpc>
                <a:spcPct val="150000"/>
              </a:lnSpc>
              <a:spcBef>
                <a:spcPct val="0"/>
              </a:spcBef>
              <a:spcAft>
                <a:spcPts val="784"/>
              </a:spcAft>
            </a:pPr>
            <a:r>
              <a:rPr lang="en-US" sz="1600" b="1" dirty="0"/>
              <a:t>Step 1: </a:t>
            </a:r>
            <a:r>
              <a:rPr lang="en-US" sz="1400" dirty="0">
                <a:cs typeface="Segoe UI" pitchFamily="34" charset="0"/>
              </a:rPr>
              <a:t>Visit the Azure Portal and click on ‘Help + Support’ and open a new support request.</a:t>
            </a:r>
          </a:p>
          <a:p>
            <a:pPr defTabSz="914102" fontAlgn="base">
              <a:lnSpc>
                <a:spcPct val="150000"/>
              </a:lnSpc>
              <a:spcBef>
                <a:spcPct val="0"/>
              </a:spcBef>
              <a:spcAft>
                <a:spcPts val="784"/>
              </a:spcAft>
            </a:pPr>
            <a:r>
              <a:rPr lang="en-US" sz="1600" b="1" dirty="0"/>
              <a:t>Step 2: </a:t>
            </a:r>
            <a:r>
              <a:rPr lang="en-US" sz="1400" dirty="0">
                <a:cs typeface="Segoe UI" pitchFamily="34" charset="0"/>
              </a:rPr>
              <a:t>Click ‘Quotas’ under Issue Type and select the type of subscription for which you want to change the quota.</a:t>
            </a:r>
          </a:p>
          <a:p>
            <a:pPr defTabSz="914102" fontAlgn="base">
              <a:lnSpc>
                <a:spcPct val="150000"/>
              </a:lnSpc>
              <a:spcBef>
                <a:spcPct val="0"/>
              </a:spcBef>
              <a:spcAft>
                <a:spcPts val="784"/>
              </a:spcAft>
            </a:pPr>
            <a:r>
              <a:rPr lang="en-US" sz="1600" b="1" dirty="0"/>
              <a:t>Step 3: </a:t>
            </a:r>
            <a:r>
              <a:rPr lang="en-US" sz="1400" dirty="0">
                <a:cs typeface="Segoe UI" pitchFamily="34" charset="0"/>
              </a:rPr>
              <a:t>Choose the resource type where you want to increase the quota.</a:t>
            </a:r>
          </a:p>
          <a:p>
            <a:pPr lvl="1" defTabSz="914102" fontAlgn="base">
              <a:lnSpc>
                <a:spcPct val="150000"/>
              </a:lnSpc>
              <a:spcBef>
                <a:spcPct val="0"/>
              </a:spcBef>
              <a:spcAft>
                <a:spcPts val="588"/>
              </a:spcAft>
            </a:pPr>
            <a:r>
              <a:rPr lang="en-US" sz="1400" b="1" dirty="0"/>
              <a:t>Example 1: </a:t>
            </a:r>
            <a:r>
              <a:rPr lang="en-US" sz="1400" dirty="0">
                <a:cs typeface="Segoe UI" pitchFamily="34" charset="0"/>
              </a:rPr>
              <a:t>Increase number of cores</a:t>
            </a:r>
          </a:p>
          <a:p>
            <a:pPr lvl="1" defTabSz="914102" fontAlgn="base">
              <a:lnSpc>
                <a:spcPct val="150000"/>
              </a:lnSpc>
              <a:spcBef>
                <a:spcPct val="0"/>
              </a:spcBef>
              <a:spcAft>
                <a:spcPts val="784"/>
              </a:spcAft>
            </a:pPr>
            <a:r>
              <a:rPr lang="en-US" sz="1400" b="1" dirty="0"/>
              <a:t>Example 2: </a:t>
            </a:r>
            <a:r>
              <a:rPr lang="en-US" sz="1400" dirty="0"/>
              <a:t>Increase Storage</a:t>
            </a:r>
          </a:p>
          <a:p>
            <a:pPr defTabSz="914102" fontAlgn="base">
              <a:lnSpc>
                <a:spcPct val="150000"/>
              </a:lnSpc>
              <a:spcBef>
                <a:spcPct val="0"/>
              </a:spcBef>
              <a:spcAft>
                <a:spcPts val="784"/>
              </a:spcAft>
            </a:pPr>
            <a:r>
              <a:rPr lang="en-US" sz="1600" b="1" dirty="0"/>
              <a:t>Step 4: </a:t>
            </a:r>
            <a:r>
              <a:rPr lang="en-US" sz="1400" dirty="0">
                <a:cs typeface="Segoe UI" pitchFamily="34" charset="0"/>
              </a:rPr>
              <a:t>Enter your preferred contact method and contact information and create the support case</a:t>
            </a:r>
            <a:endParaRPr lang="en-US" sz="1400" dirty="0">
              <a:ea typeface="Segoe UI" pitchFamily="34" charset="0"/>
              <a:cs typeface="Segoe UI" pitchFamily="34" charset="0"/>
            </a:endParaRPr>
          </a:p>
        </p:txBody>
      </p:sp>
      <p:pic>
        <p:nvPicPr>
          <p:cNvPr id="93" name="Picture 92">
            <a:extLst>
              <a:ext uri="{FF2B5EF4-FFF2-40B4-BE49-F238E27FC236}">
                <a16:creationId xmlns:a16="http://schemas.microsoft.com/office/drawing/2014/main" id="{40CE995A-AB4E-47D5-82B0-61CB1935C166}"/>
              </a:ext>
            </a:extLst>
          </p:cNvPr>
          <p:cNvPicPr>
            <a:picLocks noChangeAspect="1"/>
          </p:cNvPicPr>
          <p:nvPr/>
        </p:nvPicPr>
        <p:blipFill rotWithShape="1">
          <a:blip r:embed="rId10"/>
          <a:srcRect l="37055" r="24909"/>
          <a:stretch/>
        </p:blipFill>
        <p:spPr>
          <a:xfrm>
            <a:off x="9838087" y="3224000"/>
            <a:ext cx="2142257" cy="3163408"/>
          </a:xfrm>
          <a:prstGeom prst="rect">
            <a:avLst/>
          </a:prstGeom>
        </p:spPr>
      </p:pic>
      <p:sp>
        <p:nvSpPr>
          <p:cNvPr id="3" name="Text Placeholder 2">
            <a:extLst>
              <a:ext uri="{FF2B5EF4-FFF2-40B4-BE49-F238E27FC236}">
                <a16:creationId xmlns:a16="http://schemas.microsoft.com/office/drawing/2014/main" id="{817DA753-00F7-469E-A1D7-40A747368D9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02647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8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CD3B038-A6D6-4289-8BFB-7CD0A7C7415F}"/>
              </a:ext>
            </a:extLst>
          </p:cNvPr>
          <p:cNvSpPr>
            <a:spLocks noGrp="1"/>
          </p:cNvSpPr>
          <p:nvPr>
            <p:ph type="body" sz="quarter" idx="12"/>
          </p:nvPr>
        </p:nvSpPr>
        <p:spPr/>
        <p:txBody>
          <a:bodyPr/>
          <a:lstStyle/>
          <a:p>
            <a:endParaRPr lang="en-US"/>
          </a:p>
        </p:txBody>
      </p:sp>
      <p:sp>
        <p:nvSpPr>
          <p:cNvPr id="6" name="Title 5">
            <a:extLst>
              <a:ext uri="{FF2B5EF4-FFF2-40B4-BE49-F238E27FC236}">
                <a16:creationId xmlns:a16="http://schemas.microsoft.com/office/drawing/2014/main" id="{5EB61E28-A193-4F23-9F1D-F07F538D8E68}"/>
              </a:ext>
            </a:extLst>
          </p:cNvPr>
          <p:cNvSpPr>
            <a:spLocks noGrp="1"/>
          </p:cNvSpPr>
          <p:nvPr>
            <p:ph type="title"/>
          </p:nvPr>
        </p:nvSpPr>
        <p:spPr/>
        <p:txBody>
          <a:bodyPr/>
          <a:lstStyle/>
          <a:p>
            <a:r>
              <a:rPr lang="en-US" dirty="0"/>
              <a:t>Time For Feedback!</a:t>
            </a:r>
          </a:p>
        </p:txBody>
      </p:sp>
    </p:spTree>
    <p:extLst>
      <p:ext uri="{BB962C8B-B14F-4D97-AF65-F5344CB8AC3E}">
        <p14:creationId xmlns:p14="http://schemas.microsoft.com/office/powerpoint/2010/main" val="1310572391"/>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24F7A9-E921-4357-9149-373976F55DAB}"/>
              </a:ext>
            </a:extLst>
          </p:cNvPr>
          <p:cNvSpPr>
            <a:spLocks noGrp="1"/>
          </p:cNvSpPr>
          <p:nvPr>
            <p:ph type="body" sz="quarter" idx="12"/>
          </p:nvPr>
        </p:nvSpPr>
        <p:spPr/>
        <p:txBody>
          <a:bodyPr/>
          <a:lstStyle/>
          <a:p>
            <a:pPr marL="0" indent="0">
              <a:buNone/>
            </a:pPr>
            <a:r>
              <a:rPr lang="en-US" sz="4400" dirty="0"/>
              <a:t>Who feels like the knowledge you obtained in this class will help your company?</a:t>
            </a:r>
          </a:p>
        </p:txBody>
      </p:sp>
      <p:sp>
        <p:nvSpPr>
          <p:cNvPr id="2" name="Title 1">
            <a:extLst>
              <a:ext uri="{FF2B5EF4-FFF2-40B4-BE49-F238E27FC236}">
                <a16:creationId xmlns:a16="http://schemas.microsoft.com/office/drawing/2014/main" id="{CD5BD358-9F61-4A38-ADEA-6049ADD4110E}"/>
              </a:ext>
            </a:extLst>
          </p:cNvPr>
          <p:cNvSpPr>
            <a:spLocks noGrp="1"/>
          </p:cNvSpPr>
          <p:nvPr>
            <p:ph type="title"/>
          </p:nvPr>
        </p:nvSpPr>
        <p:spPr/>
        <p:txBody>
          <a:bodyPr/>
          <a:lstStyle/>
          <a:p>
            <a:r>
              <a:rPr lang="en-US" dirty="0"/>
              <a:t>Show of Hands</a:t>
            </a:r>
          </a:p>
        </p:txBody>
      </p:sp>
    </p:spTree>
    <p:extLst>
      <p:ext uri="{BB962C8B-B14F-4D97-AF65-F5344CB8AC3E}">
        <p14:creationId xmlns:p14="http://schemas.microsoft.com/office/powerpoint/2010/main" val="3262228563"/>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24F7A9-E921-4357-9149-373976F55DAB}"/>
              </a:ext>
            </a:extLst>
          </p:cNvPr>
          <p:cNvSpPr>
            <a:spLocks noGrp="1"/>
          </p:cNvSpPr>
          <p:nvPr>
            <p:ph type="body" sz="quarter" idx="12"/>
          </p:nvPr>
        </p:nvSpPr>
        <p:spPr/>
        <p:txBody>
          <a:bodyPr/>
          <a:lstStyle/>
          <a:p>
            <a:pPr marL="0" indent="0">
              <a:buNone/>
            </a:pPr>
            <a:r>
              <a:rPr lang="en-US" sz="4400" dirty="0"/>
              <a:t>Who feels like the knowledge you obtained in this class will help </a:t>
            </a:r>
            <a:r>
              <a:rPr lang="en-US" sz="4400"/>
              <a:t>your career?</a:t>
            </a:r>
            <a:endParaRPr lang="en-US" sz="4400" dirty="0"/>
          </a:p>
        </p:txBody>
      </p:sp>
      <p:sp>
        <p:nvSpPr>
          <p:cNvPr id="2" name="Title 1">
            <a:extLst>
              <a:ext uri="{FF2B5EF4-FFF2-40B4-BE49-F238E27FC236}">
                <a16:creationId xmlns:a16="http://schemas.microsoft.com/office/drawing/2014/main" id="{CD5BD358-9F61-4A38-ADEA-6049ADD4110E}"/>
              </a:ext>
            </a:extLst>
          </p:cNvPr>
          <p:cNvSpPr>
            <a:spLocks noGrp="1"/>
          </p:cNvSpPr>
          <p:nvPr>
            <p:ph type="title"/>
          </p:nvPr>
        </p:nvSpPr>
        <p:spPr/>
        <p:txBody>
          <a:bodyPr/>
          <a:lstStyle/>
          <a:p>
            <a:r>
              <a:rPr lang="en-US" dirty="0"/>
              <a:t>Show of Hands</a:t>
            </a:r>
          </a:p>
        </p:txBody>
      </p:sp>
    </p:spTree>
    <p:extLst>
      <p:ext uri="{BB962C8B-B14F-4D97-AF65-F5344CB8AC3E}">
        <p14:creationId xmlns:p14="http://schemas.microsoft.com/office/powerpoint/2010/main" val="1881392275"/>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936777-E5C5-4FD3-BBD2-A70547AD6417}"/>
              </a:ext>
            </a:extLst>
          </p:cNvPr>
          <p:cNvSpPr>
            <a:spLocks noGrp="1"/>
          </p:cNvSpPr>
          <p:nvPr>
            <p:ph type="title"/>
          </p:nvPr>
        </p:nvSpPr>
        <p:spPr/>
        <p:txBody>
          <a:bodyPr>
            <a:normAutofit fontScale="90000"/>
          </a:bodyPr>
          <a:lstStyle/>
          <a:p>
            <a:r>
              <a:rPr lang="en-US" sz="3600" dirty="0"/>
              <a:t>Do you want more free training for you, your friends and peers?</a:t>
            </a:r>
          </a:p>
        </p:txBody>
      </p:sp>
      <p:sp>
        <p:nvSpPr>
          <p:cNvPr id="5" name="Text Placeholder 4">
            <a:extLst>
              <a:ext uri="{FF2B5EF4-FFF2-40B4-BE49-F238E27FC236}">
                <a16:creationId xmlns:a16="http://schemas.microsoft.com/office/drawing/2014/main" id="{8F0F298E-8EE5-4828-B969-7524BF7AD37F}"/>
              </a:ext>
            </a:extLst>
          </p:cNvPr>
          <p:cNvSpPr>
            <a:spLocks noGrp="1"/>
          </p:cNvSpPr>
          <p:nvPr>
            <p:ph idx="1"/>
          </p:nvPr>
        </p:nvSpPr>
        <p:spPr/>
        <p:txBody>
          <a:bodyPr/>
          <a:lstStyle/>
          <a:p>
            <a:pPr marL="571500" indent="-571500">
              <a:buFont typeface="Arial" panose="020B0604020202020204" pitchFamily="34" charset="0"/>
              <a:buChar char="•"/>
            </a:pPr>
            <a:r>
              <a:rPr lang="en-US" sz="3200" dirty="0"/>
              <a:t>Feedback is very, very important to Microsoft.  It is the mechanism we use to get additional funding to have more workshops. </a:t>
            </a:r>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r>
              <a:rPr lang="en-US" sz="3200" dirty="0"/>
              <a:t>Please help us help you &amp; your peers, now and in the future.  Give us the evidence that this is a worthwhile investment.</a:t>
            </a:r>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r>
              <a:rPr lang="en-US" sz="3200" dirty="0"/>
              <a:t>It only takes a couple minutes to fill out the survey at the end of the class. Even if you miss some of the class, it is very important that we get your feedback!</a:t>
            </a:r>
          </a:p>
          <a:p>
            <a:pPr marL="0" indent="0">
              <a:buNone/>
            </a:pPr>
            <a:r>
              <a:rPr lang="en-US" sz="4000" dirty="0"/>
              <a:t>THANK YOU!  </a:t>
            </a:r>
            <a:r>
              <a:rPr lang="en-US" sz="3200" dirty="0"/>
              <a:t>From our entire training team!!!</a:t>
            </a:r>
          </a:p>
        </p:txBody>
      </p:sp>
    </p:spTree>
    <p:extLst>
      <p:ext uri="{BB962C8B-B14F-4D97-AF65-F5344CB8AC3E}">
        <p14:creationId xmlns:p14="http://schemas.microsoft.com/office/powerpoint/2010/main" val="2994813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9B17ADC-B6C7-455C-BBF8-FE75AC64513B}"/>
              </a:ext>
            </a:extLst>
          </p:cNvPr>
          <p:cNvSpPr>
            <a:spLocks noGrp="1"/>
          </p:cNvSpPr>
          <p:nvPr>
            <p:ph type="body" sz="quarter" idx="12"/>
          </p:nvPr>
        </p:nvSpPr>
        <p:spPr>
          <a:xfrm>
            <a:off x="390166" y="2490788"/>
            <a:ext cx="4148497" cy="2704895"/>
          </a:xfrm>
        </p:spPr>
        <p:txBody>
          <a:bodyPr/>
          <a:lstStyle/>
          <a:p>
            <a:pPr marL="571500" indent="-571500">
              <a:buFont typeface="Arial" panose="020B0604020202020204" pitchFamily="34" charset="0"/>
              <a:buChar char="•"/>
            </a:pPr>
            <a:r>
              <a:rPr lang="en-US" sz="3600" dirty="0"/>
              <a:t>Event</a:t>
            </a:r>
          </a:p>
          <a:p>
            <a:pPr marL="571500" indent="-571500">
              <a:buFont typeface="Arial" panose="020B0604020202020204" pitchFamily="34" charset="0"/>
              <a:buChar char="•"/>
            </a:pPr>
            <a:r>
              <a:rPr lang="en-US" sz="3600" dirty="0"/>
              <a:t>Content</a:t>
            </a:r>
          </a:p>
          <a:p>
            <a:pPr marL="571500" indent="-571500">
              <a:buFont typeface="Arial" panose="020B0604020202020204" pitchFamily="34" charset="0"/>
              <a:buChar char="•"/>
            </a:pPr>
            <a:r>
              <a:rPr lang="en-US" sz="3600" dirty="0"/>
              <a:t>Speakers</a:t>
            </a:r>
          </a:p>
          <a:p>
            <a:pPr marL="571500" indent="-571500">
              <a:buFont typeface="Arial" panose="020B0604020202020204" pitchFamily="34" charset="0"/>
              <a:buChar char="•"/>
            </a:pPr>
            <a:r>
              <a:rPr lang="en-US" sz="3600" dirty="0"/>
              <a:t>Topics</a:t>
            </a:r>
          </a:p>
          <a:p>
            <a:pPr marL="571500" indent="-571500">
              <a:buFont typeface="Arial" panose="020B0604020202020204" pitchFamily="34" charset="0"/>
              <a:buChar char="•"/>
            </a:pPr>
            <a:r>
              <a:rPr lang="en-US" sz="3600" dirty="0"/>
              <a:t>Event Flow</a:t>
            </a:r>
          </a:p>
          <a:p>
            <a:pPr marL="571500" indent="-571500">
              <a:buFont typeface="Arial" panose="020B0604020202020204" pitchFamily="34" charset="0"/>
              <a:buChar char="•"/>
            </a:pPr>
            <a:endParaRPr lang="en-US" sz="3600" dirty="0"/>
          </a:p>
        </p:txBody>
      </p:sp>
      <p:sp>
        <p:nvSpPr>
          <p:cNvPr id="2" name="Title 1">
            <a:extLst>
              <a:ext uri="{FF2B5EF4-FFF2-40B4-BE49-F238E27FC236}">
                <a16:creationId xmlns:a16="http://schemas.microsoft.com/office/drawing/2014/main" id="{B5B67181-AD98-42BF-85E9-B1114831D9FF}"/>
              </a:ext>
            </a:extLst>
          </p:cNvPr>
          <p:cNvSpPr>
            <a:spLocks noGrp="1"/>
          </p:cNvSpPr>
          <p:nvPr>
            <p:ph type="title"/>
          </p:nvPr>
        </p:nvSpPr>
        <p:spPr>
          <a:xfrm>
            <a:off x="260109" y="405160"/>
            <a:ext cx="9860610" cy="2219926"/>
          </a:xfrm>
        </p:spPr>
        <p:txBody>
          <a:bodyPr>
            <a:normAutofit/>
          </a:bodyPr>
          <a:lstStyle/>
          <a:p>
            <a:r>
              <a:rPr lang="en-US" sz="4800" dirty="0"/>
              <a:t>Live Feedback:</a:t>
            </a:r>
            <a:br>
              <a:rPr lang="en-US" sz="4800" dirty="0"/>
            </a:br>
            <a:r>
              <a:rPr lang="en-US" sz="4800" dirty="0"/>
              <a:t>In your own words:</a:t>
            </a:r>
            <a:br>
              <a:rPr lang="en-US" sz="4800" dirty="0"/>
            </a:br>
            <a:r>
              <a:rPr lang="en-US" sz="4800" dirty="0"/>
              <a:t>What did you think of …</a:t>
            </a:r>
          </a:p>
        </p:txBody>
      </p:sp>
      <p:sp>
        <p:nvSpPr>
          <p:cNvPr id="5" name="Text Placeholder 3">
            <a:extLst>
              <a:ext uri="{FF2B5EF4-FFF2-40B4-BE49-F238E27FC236}">
                <a16:creationId xmlns:a16="http://schemas.microsoft.com/office/drawing/2014/main" id="{18AD0253-D181-4E36-B8E6-7E96D03879FE}"/>
              </a:ext>
            </a:extLst>
          </p:cNvPr>
          <p:cNvSpPr txBox="1">
            <a:spLocks/>
          </p:cNvSpPr>
          <p:nvPr/>
        </p:nvSpPr>
        <p:spPr>
          <a:xfrm>
            <a:off x="5487259" y="2610146"/>
            <a:ext cx="5515334" cy="2704895"/>
          </a:xfrm>
          <a:prstGeom prst="rect">
            <a:avLst/>
          </a:prstGeom>
          <a:noFill/>
        </p:spPr>
        <p:txBody>
          <a:bodyPr vert="horz" lIns="146304" tIns="109728" rIns="146304" bIns="109728" rtlCol="0">
            <a:noAutofit/>
          </a:bodyPr>
          <a:lstStyle>
            <a:lvl1pPr marL="0" indent="0" algn="l" defTabSz="914400" rtl="0" eaLnBrk="1" latinLnBrk="0" hangingPunct="1">
              <a:lnSpc>
                <a:spcPct val="90000"/>
              </a:lnSpc>
              <a:spcBef>
                <a:spcPts val="0"/>
              </a:spcBef>
              <a:buFont typeface="Arial" panose="020B0604020202020204" pitchFamily="34" charset="0"/>
              <a:buNone/>
              <a:defRPr sz="3529" kern="1200" spc="0" baseline="0">
                <a:gradFill>
                  <a:gsLst>
                    <a:gs pos="0">
                      <a:schemeClr val="tx1"/>
                    </a:gs>
                    <a:gs pos="100000">
                      <a:schemeClr val="tx1"/>
                    </a:gs>
                  </a:gsLst>
                  <a:lin ang="5400000" scaled="0"/>
                </a:gra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buFont typeface="Arial" panose="020B0604020202020204" pitchFamily="34" charset="0"/>
              <a:buChar char="•"/>
            </a:pPr>
            <a:r>
              <a:rPr lang="en-US" sz="2800" dirty="0"/>
              <a:t>Azure Capabilities</a:t>
            </a:r>
          </a:p>
          <a:p>
            <a:pPr marL="571500" indent="-571500">
              <a:buFont typeface="Arial" panose="020B0604020202020204" pitchFamily="34" charset="0"/>
              <a:buChar char="•"/>
            </a:pPr>
            <a:r>
              <a:rPr lang="en-US" sz="2800" dirty="0"/>
              <a:t>Training Leading to Cert</a:t>
            </a:r>
          </a:p>
          <a:p>
            <a:pPr marL="571500" indent="-571500">
              <a:buFont typeface="Arial" panose="020B0604020202020204" pitchFamily="34" charset="0"/>
              <a:buChar char="•"/>
            </a:pPr>
            <a:r>
              <a:rPr lang="en-US" sz="2800" dirty="0"/>
              <a:t>Workshop Model/Flow</a:t>
            </a:r>
          </a:p>
          <a:p>
            <a:pPr marL="571500" indent="-571500">
              <a:buFont typeface="Arial" panose="020B0604020202020204" pitchFamily="34" charset="0"/>
              <a:buChar char="•"/>
            </a:pPr>
            <a:r>
              <a:rPr lang="en-US" sz="2800" dirty="0"/>
              <a:t>Specific Azure Service</a:t>
            </a:r>
          </a:p>
          <a:p>
            <a:pPr marL="571500" indent="-571500">
              <a:buFont typeface="Arial" panose="020B0604020202020204" pitchFamily="34" charset="0"/>
              <a:buChar char="•"/>
            </a:pPr>
            <a:r>
              <a:rPr lang="en-US" sz="2800" b="1" dirty="0"/>
              <a:t>Value to You personally</a:t>
            </a:r>
          </a:p>
          <a:p>
            <a:pPr marL="571500" indent="-571500">
              <a:buFont typeface="Arial" panose="020B0604020202020204" pitchFamily="34" charset="0"/>
              <a:buChar char="•"/>
            </a:pPr>
            <a:r>
              <a:rPr lang="en-US" sz="2800" b="1" dirty="0"/>
              <a:t>Value to your company</a:t>
            </a:r>
          </a:p>
          <a:p>
            <a:pPr marL="571500" indent="-571500">
              <a:buFont typeface="Arial" panose="020B0604020202020204" pitchFamily="34" charset="0"/>
              <a:buChar char="•"/>
            </a:pPr>
            <a:r>
              <a:rPr lang="en-US" sz="2800" dirty="0"/>
              <a:t>Other</a:t>
            </a:r>
          </a:p>
        </p:txBody>
      </p:sp>
      <p:sp>
        <p:nvSpPr>
          <p:cNvPr id="6" name="TextBox 5">
            <a:extLst>
              <a:ext uri="{FF2B5EF4-FFF2-40B4-BE49-F238E27FC236}">
                <a16:creationId xmlns:a16="http://schemas.microsoft.com/office/drawing/2014/main" id="{AAAA73EB-3960-4CED-B14B-6F51EDC935FB}"/>
              </a:ext>
            </a:extLst>
          </p:cNvPr>
          <p:cNvSpPr txBox="1"/>
          <p:nvPr/>
        </p:nvSpPr>
        <p:spPr>
          <a:xfrm>
            <a:off x="8142477" y="567833"/>
            <a:ext cx="2860116" cy="923330"/>
          </a:xfrm>
          <a:prstGeom prst="rect">
            <a:avLst/>
          </a:prstGeom>
          <a:noFill/>
        </p:spPr>
        <p:txBody>
          <a:bodyPr wrap="square" rtlCol="0">
            <a:spAutoFit/>
          </a:bodyPr>
          <a:lstStyle/>
          <a:p>
            <a:r>
              <a:rPr lang="en-US" dirty="0"/>
              <a:t>Please provide: </a:t>
            </a:r>
          </a:p>
          <a:p>
            <a:r>
              <a:rPr lang="en-US" dirty="0"/>
              <a:t>Contact </a:t>
            </a:r>
            <a:r>
              <a:rPr lang="en-US" dirty="0" err="1"/>
              <a:t>First+Last</a:t>
            </a:r>
            <a:r>
              <a:rPr lang="en-US" dirty="0"/>
              <a:t> Initial:</a:t>
            </a:r>
          </a:p>
          <a:p>
            <a:r>
              <a:rPr lang="en-US" dirty="0"/>
              <a:t>Company [optional]:</a:t>
            </a:r>
          </a:p>
        </p:txBody>
      </p:sp>
    </p:spTree>
    <p:extLst>
      <p:ext uri="{BB962C8B-B14F-4D97-AF65-F5344CB8AC3E}">
        <p14:creationId xmlns:p14="http://schemas.microsoft.com/office/powerpoint/2010/main" val="571538711"/>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94D597-7AE2-499A-9760-99344D1EAF8F}"/>
              </a:ext>
            </a:extLst>
          </p:cNvPr>
          <p:cNvSpPr>
            <a:spLocks noGrp="1"/>
          </p:cNvSpPr>
          <p:nvPr>
            <p:ph type="body" sz="quarter" idx="12"/>
          </p:nvPr>
        </p:nvSpPr>
        <p:spPr>
          <a:xfrm>
            <a:off x="382856" y="3235167"/>
            <a:ext cx="11377037" cy="1700008"/>
          </a:xfrm>
        </p:spPr>
        <p:txBody>
          <a:bodyPr/>
          <a:lstStyle/>
          <a:p>
            <a:r>
              <a:rPr lang="en-US" b="1" dirty="0"/>
              <a:t>What types of project(s) do you have or hope to drive where Azure may provide a solution?</a:t>
            </a:r>
            <a:endParaRPr lang="en-US" dirty="0"/>
          </a:p>
          <a:p>
            <a:r>
              <a:rPr lang="en-US" dirty="0"/>
              <a:t>Open Discussion</a:t>
            </a:r>
          </a:p>
          <a:p>
            <a:endParaRPr lang="en-US" dirty="0"/>
          </a:p>
        </p:txBody>
      </p:sp>
      <p:sp>
        <p:nvSpPr>
          <p:cNvPr id="3" name="Title 2">
            <a:extLst>
              <a:ext uri="{FF2B5EF4-FFF2-40B4-BE49-F238E27FC236}">
                <a16:creationId xmlns:a16="http://schemas.microsoft.com/office/drawing/2014/main" id="{1E35B728-0B05-47E3-837B-0660AB4215E0}"/>
              </a:ext>
            </a:extLst>
          </p:cNvPr>
          <p:cNvSpPr>
            <a:spLocks noGrp="1"/>
          </p:cNvSpPr>
          <p:nvPr>
            <p:ph type="title"/>
          </p:nvPr>
        </p:nvSpPr>
        <p:spPr>
          <a:xfrm>
            <a:off x="382856" y="591577"/>
            <a:ext cx="9860610" cy="2329463"/>
          </a:xfrm>
        </p:spPr>
        <p:txBody>
          <a:bodyPr>
            <a:normAutofit fontScale="90000"/>
          </a:bodyPr>
          <a:lstStyle/>
          <a:p>
            <a:r>
              <a:rPr lang="en-US" dirty="0"/>
              <a:t>Feedback: </a:t>
            </a:r>
            <a:br>
              <a:rPr lang="en-US" dirty="0"/>
            </a:br>
            <a:r>
              <a:rPr lang="en-US" dirty="0"/>
              <a:t>Making the Most of the event</a:t>
            </a:r>
            <a:br>
              <a:rPr lang="en-US" dirty="0"/>
            </a:br>
            <a:r>
              <a:rPr lang="en-US" dirty="0"/>
              <a:t>Your Projects</a:t>
            </a:r>
          </a:p>
        </p:txBody>
      </p:sp>
      <p:sp>
        <p:nvSpPr>
          <p:cNvPr id="4" name="TextBox 3">
            <a:extLst>
              <a:ext uri="{FF2B5EF4-FFF2-40B4-BE49-F238E27FC236}">
                <a16:creationId xmlns:a16="http://schemas.microsoft.com/office/drawing/2014/main" id="{CBE3E920-5442-4665-8BB6-043F0D1AC9C7}"/>
              </a:ext>
            </a:extLst>
          </p:cNvPr>
          <p:cNvSpPr txBox="1"/>
          <p:nvPr/>
        </p:nvSpPr>
        <p:spPr>
          <a:xfrm>
            <a:off x="6867432" y="5249303"/>
            <a:ext cx="4458447" cy="1200329"/>
          </a:xfrm>
          <a:prstGeom prst="rect">
            <a:avLst/>
          </a:prstGeom>
          <a:noFill/>
        </p:spPr>
        <p:txBody>
          <a:bodyPr wrap="square" rtlCol="0">
            <a:spAutoFit/>
          </a:bodyPr>
          <a:lstStyle/>
          <a:p>
            <a:r>
              <a:rPr lang="en-US" dirty="0"/>
              <a:t>Project: </a:t>
            </a:r>
          </a:p>
          <a:p>
            <a:r>
              <a:rPr lang="en-US" dirty="0"/>
              <a:t>Contact </a:t>
            </a:r>
            <a:r>
              <a:rPr lang="en-US" dirty="0" err="1"/>
              <a:t>First+Last</a:t>
            </a:r>
            <a:r>
              <a:rPr lang="en-US" dirty="0"/>
              <a:t> Initial:</a:t>
            </a:r>
          </a:p>
          <a:p>
            <a:r>
              <a:rPr lang="en-US" dirty="0"/>
              <a:t>Company [optional]:</a:t>
            </a:r>
          </a:p>
          <a:p>
            <a:r>
              <a:rPr lang="en-US" dirty="0"/>
              <a:t>Can you benefit from help from Microsoft:</a:t>
            </a:r>
          </a:p>
        </p:txBody>
      </p:sp>
    </p:spTree>
    <p:extLst>
      <p:ext uri="{BB962C8B-B14F-4D97-AF65-F5344CB8AC3E}">
        <p14:creationId xmlns:p14="http://schemas.microsoft.com/office/powerpoint/2010/main" val="3084543572"/>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CFBAD6-11BB-42F6-B567-798198A7CD0A}"/>
              </a:ext>
            </a:extLst>
          </p:cNvPr>
          <p:cNvSpPr>
            <a:spLocks noGrp="1"/>
          </p:cNvSpPr>
          <p:nvPr>
            <p:ph type="body" sz="quarter" idx="12"/>
          </p:nvPr>
        </p:nvSpPr>
        <p:spPr/>
        <p:txBody>
          <a:bodyPr/>
          <a:lstStyle/>
          <a:p>
            <a:r>
              <a:rPr lang="en-US" dirty="0"/>
              <a:t>Julio Cesar Cruz O</a:t>
            </a:r>
          </a:p>
          <a:p>
            <a:r>
              <a:rPr lang="en-US" dirty="0">
                <a:hlinkClick r:id="rId3"/>
              </a:rPr>
              <a:t>fiswar@hotmail.com</a:t>
            </a:r>
            <a:endParaRPr lang="en-US" dirty="0"/>
          </a:p>
          <a:p>
            <a:endParaRPr lang="en-US" dirty="0"/>
          </a:p>
          <a:p>
            <a:r>
              <a:rPr lang="en-US" dirty="0"/>
              <a:t>Please email </a:t>
            </a:r>
            <a:r>
              <a:rPr lang="en-US" dirty="0">
                <a:hlinkClick r:id="rId4"/>
              </a:rPr>
              <a:t>jcruz@directionstraining.com</a:t>
            </a:r>
            <a:endParaRPr lang="en-US" dirty="0"/>
          </a:p>
          <a:p>
            <a:endParaRPr lang="en-US" dirty="0"/>
          </a:p>
        </p:txBody>
      </p:sp>
      <p:sp>
        <p:nvSpPr>
          <p:cNvPr id="3" name="Title 2">
            <a:extLst>
              <a:ext uri="{FF2B5EF4-FFF2-40B4-BE49-F238E27FC236}">
                <a16:creationId xmlns:a16="http://schemas.microsoft.com/office/drawing/2014/main" id="{AD7A04F3-7C90-490F-8307-68AEC7ED4ABB}"/>
              </a:ext>
            </a:extLst>
          </p:cNvPr>
          <p:cNvSpPr>
            <a:spLocks noGrp="1"/>
          </p:cNvSpPr>
          <p:nvPr>
            <p:ph type="title"/>
          </p:nvPr>
        </p:nvSpPr>
        <p:spPr/>
        <p:txBody>
          <a:bodyPr/>
          <a:lstStyle/>
          <a:p>
            <a:r>
              <a:rPr lang="en-US" dirty="0"/>
              <a:t>What can we do better?</a:t>
            </a:r>
          </a:p>
        </p:txBody>
      </p:sp>
    </p:spTree>
    <p:extLst>
      <p:ext uri="{BB962C8B-B14F-4D97-AF65-F5344CB8AC3E}">
        <p14:creationId xmlns:p14="http://schemas.microsoft.com/office/powerpoint/2010/main" val="309376433"/>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6D7261-BC9F-45A2-96C9-5373E56AEBE0}"/>
              </a:ext>
            </a:extLst>
          </p:cNvPr>
          <p:cNvSpPr>
            <a:spLocks noGrp="1"/>
          </p:cNvSpPr>
          <p:nvPr>
            <p:ph type="body" sz="quarter" idx="12"/>
          </p:nvPr>
        </p:nvSpPr>
        <p:spPr>
          <a:xfrm>
            <a:off x="360750" y="4361365"/>
            <a:ext cx="8825779" cy="1794661"/>
          </a:xfrm>
        </p:spPr>
        <p:txBody>
          <a:bodyPr/>
          <a:lstStyle/>
          <a:p>
            <a:r>
              <a:rPr lang="en-US" dirty="0"/>
              <a:t>URL: </a:t>
            </a:r>
            <a:r>
              <a:rPr lang="en-US" u="sng" dirty="0">
                <a:hlinkClick r:id="rId3"/>
              </a:rPr>
              <a:t>https://tinyurl.com/535IL66</a:t>
            </a:r>
            <a:r>
              <a:rPr lang="en-US" dirty="0"/>
              <a:t> </a:t>
            </a:r>
          </a:p>
          <a:p>
            <a:endParaRPr lang="en-US" dirty="0"/>
          </a:p>
        </p:txBody>
      </p:sp>
      <p:sp>
        <p:nvSpPr>
          <p:cNvPr id="3" name="Title 2">
            <a:extLst>
              <a:ext uri="{FF2B5EF4-FFF2-40B4-BE49-F238E27FC236}">
                <a16:creationId xmlns:a16="http://schemas.microsoft.com/office/drawing/2014/main" id="{3A8B964F-364B-42BA-A502-494320E341AC}"/>
              </a:ext>
            </a:extLst>
          </p:cNvPr>
          <p:cNvSpPr>
            <a:spLocks noGrp="1"/>
          </p:cNvSpPr>
          <p:nvPr>
            <p:ph type="title"/>
          </p:nvPr>
        </p:nvSpPr>
        <p:spPr>
          <a:xfrm>
            <a:off x="360751" y="1059840"/>
            <a:ext cx="9860610" cy="1801436"/>
          </a:xfrm>
        </p:spPr>
        <p:txBody>
          <a:bodyPr>
            <a:normAutofit fontScale="90000"/>
          </a:bodyPr>
          <a:lstStyle/>
          <a:p>
            <a:r>
              <a:rPr lang="en-US" dirty="0"/>
              <a:t>Evaluation Form</a:t>
            </a:r>
            <a:br>
              <a:rPr lang="en-US" dirty="0"/>
            </a:br>
            <a:r>
              <a:rPr lang="en-US" dirty="0"/>
              <a:t>Super Important. Please invest another 2 minutes now to fill out the event survey.</a:t>
            </a:r>
          </a:p>
        </p:txBody>
      </p:sp>
    </p:spTree>
    <p:extLst>
      <p:ext uri="{BB962C8B-B14F-4D97-AF65-F5344CB8AC3E}">
        <p14:creationId xmlns:p14="http://schemas.microsoft.com/office/powerpoint/2010/main" val="3320745949"/>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FAB9F4-2610-4B82-A3C8-49AB51E6A56D}"/>
              </a:ext>
            </a:extLst>
          </p:cNvPr>
          <p:cNvSpPr>
            <a:spLocks noGrp="1"/>
          </p:cNvSpPr>
          <p:nvPr>
            <p:ph type="body" sz="quarter" idx="12"/>
          </p:nvPr>
        </p:nvSpPr>
        <p:spPr>
          <a:xfrm>
            <a:off x="271103" y="1975104"/>
            <a:ext cx="9649074" cy="3532561"/>
          </a:xfrm>
        </p:spPr>
        <p:txBody>
          <a:bodyPr/>
          <a:lstStyle/>
          <a:p>
            <a:pPr lvl="0"/>
            <a:r>
              <a:rPr lang="en-US" sz="3600" b="1" dirty="0"/>
              <a:t>Free Test Prep Voucher: </a:t>
            </a:r>
            <a:endParaRPr lang="en-US" sz="3600" dirty="0"/>
          </a:p>
          <a:p>
            <a:pPr lvl="1"/>
            <a:r>
              <a:rPr lang="en-US" dirty="0"/>
              <a:t>We are offering a test prep voucher to every attendee on a request basis only. Attendees will have to email </a:t>
            </a:r>
            <a:r>
              <a:rPr lang="en-US" u="sng" dirty="0">
                <a:hlinkClick r:id="rId2"/>
              </a:rPr>
              <a:t>skillupmsft@microsoft.com</a:t>
            </a:r>
            <a:r>
              <a:rPr lang="en-US" dirty="0"/>
              <a:t> to receive their code after the event. They will receive a note about this in their Thank You email but please make sure this is something you promote at this event. </a:t>
            </a:r>
            <a:r>
              <a:rPr lang="en-US" b="1" dirty="0"/>
              <a:t>Please note</a:t>
            </a:r>
            <a:r>
              <a:rPr lang="en-US" dirty="0"/>
              <a:t>: There is a limited number of vouchers available. They are distributed on a first-come, first-served basis until all our vouchers have been requested.</a:t>
            </a:r>
          </a:p>
          <a:p>
            <a:endParaRPr lang="en-US" dirty="0"/>
          </a:p>
        </p:txBody>
      </p:sp>
      <p:sp>
        <p:nvSpPr>
          <p:cNvPr id="3" name="Title 2">
            <a:extLst>
              <a:ext uri="{FF2B5EF4-FFF2-40B4-BE49-F238E27FC236}">
                <a16:creationId xmlns:a16="http://schemas.microsoft.com/office/drawing/2014/main" id="{6778E768-A720-4D87-9A55-DCD602E70F81}"/>
              </a:ext>
            </a:extLst>
          </p:cNvPr>
          <p:cNvSpPr>
            <a:spLocks noGrp="1"/>
          </p:cNvSpPr>
          <p:nvPr>
            <p:ph type="title"/>
          </p:nvPr>
        </p:nvSpPr>
        <p:spPr/>
        <p:txBody>
          <a:bodyPr/>
          <a:lstStyle/>
          <a:p>
            <a:r>
              <a:rPr lang="en-US" dirty="0"/>
              <a:t>We have free practice exams</a:t>
            </a:r>
          </a:p>
        </p:txBody>
      </p:sp>
    </p:spTree>
    <p:extLst>
      <p:ext uri="{BB962C8B-B14F-4D97-AF65-F5344CB8AC3E}">
        <p14:creationId xmlns:p14="http://schemas.microsoft.com/office/powerpoint/2010/main" val="2259089299"/>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58852-72A0-4110-8702-D7608E03DEEF}"/>
              </a:ext>
            </a:extLst>
          </p:cNvPr>
          <p:cNvSpPr>
            <a:spLocks noGrp="1"/>
          </p:cNvSpPr>
          <p:nvPr>
            <p:ph type="title"/>
          </p:nvPr>
        </p:nvSpPr>
        <p:spPr>
          <a:xfrm>
            <a:off x="187571" y="-3"/>
            <a:ext cx="11769968" cy="1021218"/>
          </a:xfrm>
        </p:spPr>
        <p:txBody>
          <a:bodyPr/>
          <a:lstStyle/>
          <a:p>
            <a:r>
              <a:rPr lang="en-US" sz="4000" dirty="0"/>
              <a:t>Program Roadmap - </a:t>
            </a:r>
            <a:r>
              <a:rPr lang="en-US" sz="2400" dirty="0"/>
              <a:t>So Far…Futures coming later </a:t>
            </a:r>
          </a:p>
        </p:txBody>
      </p:sp>
      <p:sp>
        <p:nvSpPr>
          <p:cNvPr id="5" name="Text Placeholder 4">
            <a:extLst>
              <a:ext uri="{FF2B5EF4-FFF2-40B4-BE49-F238E27FC236}">
                <a16:creationId xmlns:a16="http://schemas.microsoft.com/office/drawing/2014/main" id="{B758977E-FD52-4501-8A0F-7E719084ABDA}"/>
              </a:ext>
            </a:extLst>
          </p:cNvPr>
          <p:cNvSpPr>
            <a:spLocks noGrp="1"/>
          </p:cNvSpPr>
          <p:nvPr>
            <p:ph type="body" idx="1"/>
          </p:nvPr>
        </p:nvSpPr>
        <p:spPr>
          <a:xfrm>
            <a:off x="348338" y="1116419"/>
            <a:ext cx="11433116" cy="5190718"/>
          </a:xfrm>
        </p:spPr>
        <p:txBody>
          <a:bodyPr/>
          <a:lstStyle/>
          <a:p>
            <a:r>
              <a:rPr lang="en-US" dirty="0"/>
              <a:t>Certification Training (85% Pass Rate)</a:t>
            </a:r>
          </a:p>
          <a:p>
            <a:pPr lvl="1"/>
            <a:r>
              <a:rPr lang="en-US" dirty="0"/>
              <a:t>70-533 Implementing Azure Solutions</a:t>
            </a:r>
          </a:p>
          <a:p>
            <a:pPr lvl="1"/>
            <a:r>
              <a:rPr lang="en-US" dirty="0"/>
              <a:t>70-535 Architecting Azure Solutions</a:t>
            </a:r>
          </a:p>
          <a:p>
            <a:pPr lvl="1"/>
            <a:r>
              <a:rPr lang="en-US" dirty="0"/>
              <a:t>70-475 Big Data</a:t>
            </a:r>
          </a:p>
          <a:p>
            <a:pPr lvl="1"/>
            <a:r>
              <a:rPr lang="en-US" dirty="0"/>
              <a:t>70-774 Machine Learning</a:t>
            </a:r>
          </a:p>
          <a:p>
            <a:pPr lvl="1"/>
            <a:r>
              <a:rPr lang="en-US" dirty="0"/>
              <a:t>70-777 Cosmos DB</a:t>
            </a:r>
          </a:p>
          <a:p>
            <a:pPr lvl="1"/>
            <a:r>
              <a:rPr lang="en-US" dirty="0"/>
              <a:t>Linux on Azure (with Linux Foundation) Kicks off June 2018</a:t>
            </a:r>
          </a:p>
          <a:p>
            <a:r>
              <a:rPr lang="en-US" dirty="0"/>
              <a:t>Pilot Deep Dives</a:t>
            </a:r>
          </a:p>
          <a:p>
            <a:pPr lvl="1"/>
            <a:r>
              <a:rPr lang="en-US" dirty="0"/>
              <a:t>DevOps</a:t>
            </a:r>
          </a:p>
          <a:p>
            <a:pPr lvl="1"/>
            <a:r>
              <a:rPr lang="en-US" dirty="0"/>
              <a:t>Many Projects, many customers</a:t>
            </a:r>
          </a:p>
          <a:p>
            <a:endParaRPr lang="en-US" dirty="0"/>
          </a:p>
        </p:txBody>
      </p:sp>
      <p:sp>
        <p:nvSpPr>
          <p:cNvPr id="7" name="Text Placeholder 6">
            <a:extLst>
              <a:ext uri="{FF2B5EF4-FFF2-40B4-BE49-F238E27FC236}">
                <a16:creationId xmlns:a16="http://schemas.microsoft.com/office/drawing/2014/main" id="{306EF029-6EBC-4474-AB84-B264F3D13AD6}"/>
              </a:ext>
            </a:extLst>
          </p:cNvPr>
          <p:cNvSpPr>
            <a:spLocks noGrp="1"/>
          </p:cNvSpPr>
          <p:nvPr>
            <p:ph type="body" sz="quarter" idx="10"/>
          </p:nvPr>
        </p:nvSpPr>
        <p:spPr/>
        <p:txBody>
          <a:bodyPr/>
          <a:lstStyle/>
          <a:p>
            <a:r>
              <a:rPr lang="en-US" altLang="en-US" sz="2400" dirty="0">
                <a:latin typeface="Calibri Light" panose="020F0302020204030204" pitchFamily="34" charset="0"/>
                <a:ea typeface="Calibri" panose="020F0502020204030204" pitchFamily="34" charset="0"/>
                <a:cs typeface="Calibri Light" panose="020F0302020204030204" pitchFamily="34" charset="0"/>
              </a:rPr>
              <a:t>Program Home:  </a:t>
            </a:r>
            <a:r>
              <a:rPr lang="en-US" altLang="en-US" sz="2400" dirty="0">
                <a:latin typeface="Calibri Light" panose="020F0302020204030204" pitchFamily="34" charset="0"/>
                <a:ea typeface="Calibri" panose="020F0502020204030204" pitchFamily="34" charset="0"/>
                <a:cs typeface="Calibri Light" panose="020F0302020204030204" pitchFamily="34" charset="0"/>
                <a:hlinkClick r:id="rId2"/>
              </a:rPr>
              <a:t>https://aka.ms/certup</a:t>
            </a:r>
            <a:endParaRPr lang="en-US" sz="2400" dirty="0"/>
          </a:p>
        </p:txBody>
      </p:sp>
    </p:spTree>
    <p:extLst>
      <p:ext uri="{BB962C8B-B14F-4D97-AF65-F5344CB8AC3E}">
        <p14:creationId xmlns:p14="http://schemas.microsoft.com/office/powerpoint/2010/main" val="1161359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D5909E-C2A2-4213-A728-D0EBCBAC155B}"/>
              </a:ext>
            </a:extLst>
          </p:cNvPr>
          <p:cNvSpPr>
            <a:spLocks noGrp="1"/>
          </p:cNvSpPr>
          <p:nvPr>
            <p:ph type="title"/>
          </p:nvPr>
        </p:nvSpPr>
        <p:spPr>
          <a:xfrm>
            <a:off x="1622545" y="2"/>
            <a:ext cx="10357252" cy="1231901"/>
          </a:xfrm>
        </p:spPr>
        <p:txBody>
          <a:bodyPr/>
          <a:lstStyle/>
          <a:p>
            <a:r>
              <a:rPr lang="en-US" sz="4000" dirty="0">
                <a:latin typeface="+mj-lt"/>
              </a:rPr>
              <a:t>Getting Started Labs</a:t>
            </a:r>
            <a:br>
              <a:rPr lang="en-US" sz="3200" dirty="0">
                <a:latin typeface="+mj-lt"/>
              </a:rPr>
            </a:br>
            <a:r>
              <a:rPr lang="en-US" sz="2800" dirty="0">
                <a:latin typeface="+mj-lt"/>
              </a:rPr>
              <a:t>https://docs.microsoft.com/en-us/azure/#get-started </a:t>
            </a:r>
            <a:endParaRPr lang="en-US" sz="3200" dirty="0">
              <a:latin typeface="+mj-lt"/>
            </a:endParaRPr>
          </a:p>
        </p:txBody>
      </p:sp>
      <p:sp>
        <p:nvSpPr>
          <p:cNvPr id="6" name="Content Placeholder 5">
            <a:extLst>
              <a:ext uri="{FF2B5EF4-FFF2-40B4-BE49-F238E27FC236}">
                <a16:creationId xmlns:a16="http://schemas.microsoft.com/office/drawing/2014/main" id="{97B45A76-807B-4276-AB10-F4CC3277566E}"/>
              </a:ext>
            </a:extLst>
          </p:cNvPr>
          <p:cNvSpPr>
            <a:spLocks noGrp="1"/>
          </p:cNvSpPr>
          <p:nvPr>
            <p:ph idx="1"/>
          </p:nvPr>
        </p:nvSpPr>
        <p:spPr>
          <a:xfrm>
            <a:off x="210551" y="1472562"/>
            <a:ext cx="3781685" cy="4793789"/>
          </a:xfrm>
        </p:spPr>
        <p:txBody>
          <a:bodyPr/>
          <a:lstStyle/>
          <a:p>
            <a:pPr marL="0" indent="0">
              <a:buNone/>
            </a:pPr>
            <a:r>
              <a:rPr lang="en-US" sz="1800" b="1" dirty="0">
                <a:latin typeface="+mj-lt"/>
              </a:rPr>
              <a:t>Deploy infrastructure</a:t>
            </a:r>
          </a:p>
          <a:p>
            <a:r>
              <a:rPr lang="en-US" sz="1800" b="1" dirty="0">
                <a:highlight>
                  <a:srgbClr val="FFFF00"/>
                </a:highlight>
                <a:latin typeface="+mj-lt"/>
                <a:hlinkClick r:id="rId2"/>
              </a:rPr>
              <a:t>Linux virtual machines</a:t>
            </a:r>
            <a:endParaRPr lang="en-US" sz="1800" b="1" dirty="0">
              <a:highlight>
                <a:srgbClr val="FFFF00"/>
              </a:highlight>
              <a:latin typeface="+mj-lt"/>
            </a:endParaRPr>
          </a:p>
          <a:p>
            <a:r>
              <a:rPr lang="en-US" sz="1800" b="1" dirty="0">
                <a:highlight>
                  <a:srgbClr val="FFFF00"/>
                </a:highlight>
                <a:latin typeface="+mj-lt"/>
                <a:hlinkClick r:id="rId3"/>
              </a:rPr>
              <a:t>Windows virtual machines</a:t>
            </a:r>
            <a:endParaRPr lang="en-US" sz="1800" b="1" dirty="0">
              <a:highlight>
                <a:srgbClr val="FFFF00"/>
              </a:highlight>
              <a:latin typeface="+mj-lt"/>
            </a:endParaRPr>
          </a:p>
          <a:p>
            <a:pPr marL="0" indent="0">
              <a:buNone/>
            </a:pPr>
            <a:endParaRPr lang="en-US" sz="1800" b="1" dirty="0">
              <a:latin typeface="+mj-lt"/>
            </a:endParaRPr>
          </a:p>
          <a:p>
            <a:pPr marL="0" indent="0">
              <a:buNone/>
            </a:pPr>
            <a:r>
              <a:rPr lang="en-US" sz="1800" b="1" dirty="0">
                <a:latin typeface="+mj-lt"/>
              </a:rPr>
              <a:t>Secure and manage resources</a:t>
            </a:r>
          </a:p>
          <a:p>
            <a:r>
              <a:rPr lang="en-US" sz="1600" dirty="0">
                <a:latin typeface="+mj-lt"/>
                <a:hlinkClick r:id="rId4"/>
              </a:rPr>
              <a:t>Azure Security Center</a:t>
            </a:r>
            <a:endParaRPr lang="en-US" sz="1600" dirty="0">
              <a:latin typeface="+mj-lt"/>
            </a:endParaRPr>
          </a:p>
          <a:p>
            <a:r>
              <a:rPr lang="en-US" sz="1600" dirty="0">
                <a:latin typeface="+mj-lt"/>
                <a:hlinkClick r:id="rId5"/>
              </a:rPr>
              <a:t>Azure Monitor</a:t>
            </a:r>
            <a:endParaRPr lang="en-US" sz="1600" dirty="0">
              <a:latin typeface="+mj-lt"/>
            </a:endParaRPr>
          </a:p>
          <a:p>
            <a:r>
              <a:rPr lang="en-US" sz="1600" dirty="0">
                <a:latin typeface="+mj-lt"/>
                <a:hlinkClick r:id="rId6"/>
              </a:rPr>
              <a:t>Azure Application Insights</a:t>
            </a:r>
            <a:endParaRPr lang="en-US" sz="1600" dirty="0">
              <a:latin typeface="+mj-lt"/>
            </a:endParaRPr>
          </a:p>
          <a:p>
            <a:r>
              <a:rPr lang="en-US" sz="1600" dirty="0">
                <a:latin typeface="+mj-lt"/>
                <a:hlinkClick r:id="rId7"/>
              </a:rPr>
              <a:t>Azure Cost Management</a:t>
            </a:r>
            <a:endParaRPr lang="en-US" sz="1600" dirty="0">
              <a:latin typeface="+mj-lt"/>
            </a:endParaRPr>
          </a:p>
          <a:p>
            <a:r>
              <a:rPr lang="en-US" sz="1600" dirty="0">
                <a:latin typeface="+mj-lt"/>
                <a:hlinkClick r:id="rId8"/>
              </a:rPr>
              <a:t>Azure Backup</a:t>
            </a:r>
            <a:endParaRPr lang="en-US" sz="1600" dirty="0">
              <a:latin typeface="+mj-lt"/>
            </a:endParaRPr>
          </a:p>
          <a:p>
            <a:r>
              <a:rPr lang="en-US" sz="1600" dirty="0">
                <a:latin typeface="+mj-lt"/>
                <a:hlinkClick r:id="rId9"/>
              </a:rPr>
              <a:t>Azure Site Recovery</a:t>
            </a:r>
            <a:endParaRPr lang="en-US" sz="1600" dirty="0">
              <a:latin typeface="+mj-lt"/>
            </a:endParaRPr>
          </a:p>
          <a:p>
            <a:r>
              <a:rPr lang="en-US" sz="1600" dirty="0">
                <a:latin typeface="+mj-lt"/>
                <a:hlinkClick r:id="rId10"/>
              </a:rPr>
              <a:t>Azure Migrate</a:t>
            </a:r>
            <a:endParaRPr lang="en-US" sz="1600" dirty="0">
              <a:latin typeface="+mj-lt"/>
            </a:endParaRPr>
          </a:p>
          <a:p>
            <a:r>
              <a:rPr lang="en-US" sz="1600" dirty="0">
                <a:latin typeface="+mj-lt"/>
                <a:hlinkClick r:id="rId11"/>
              </a:rPr>
              <a:t>Azure Policy</a:t>
            </a:r>
            <a:endParaRPr lang="en-US" sz="1600" dirty="0">
              <a:latin typeface="+mj-lt"/>
            </a:endParaRPr>
          </a:p>
        </p:txBody>
      </p:sp>
      <p:sp>
        <p:nvSpPr>
          <p:cNvPr id="8" name="Text Placeholder 7">
            <a:extLst>
              <a:ext uri="{FF2B5EF4-FFF2-40B4-BE49-F238E27FC236}">
                <a16:creationId xmlns:a16="http://schemas.microsoft.com/office/drawing/2014/main" id="{8BDABD64-EC2F-4283-B083-35450C2DDEC7}"/>
              </a:ext>
            </a:extLst>
          </p:cNvPr>
          <p:cNvSpPr>
            <a:spLocks noGrp="1"/>
          </p:cNvSpPr>
          <p:nvPr>
            <p:ph type="body" sz="quarter" idx="10"/>
          </p:nvPr>
        </p:nvSpPr>
        <p:spPr/>
        <p:txBody>
          <a:bodyPr/>
          <a:lstStyle/>
          <a:p>
            <a:r>
              <a:rPr lang="en-US" sz="2800" dirty="0">
                <a:latin typeface="+mj-lt"/>
                <a:hlinkClick r:id="rId12"/>
              </a:rPr>
              <a:t>https://docs.microsoft.com/en-us/azure/#get-started</a:t>
            </a:r>
            <a:r>
              <a:rPr lang="en-US" sz="2800" dirty="0">
                <a:latin typeface="+mj-lt"/>
              </a:rPr>
              <a:t> </a:t>
            </a:r>
          </a:p>
        </p:txBody>
      </p:sp>
      <p:graphicFrame>
        <p:nvGraphicFramePr>
          <p:cNvPr id="9" name="Content Placeholder 8">
            <a:extLst>
              <a:ext uri="{FF2B5EF4-FFF2-40B4-BE49-F238E27FC236}">
                <a16:creationId xmlns:a16="http://schemas.microsoft.com/office/drawing/2014/main" id="{3C2D16DC-E11A-4019-802D-69E41A06E7FF}"/>
              </a:ext>
            </a:extLst>
          </p:cNvPr>
          <p:cNvGraphicFramePr>
            <a:graphicFrameLocks noGrp="1"/>
          </p:cNvGraphicFramePr>
          <p:nvPr>
            <p:ph sz="half" idx="4294967295"/>
            <p:extLst>
              <p:ext uri="{D42A27DB-BD31-4B8C-83A1-F6EECF244321}">
                <p14:modId xmlns:p14="http://schemas.microsoft.com/office/powerpoint/2010/main" val="3278986006"/>
              </p:ext>
            </p:extLst>
          </p:nvPr>
        </p:nvGraphicFramePr>
        <p:xfrm>
          <a:off x="3807138" y="1839759"/>
          <a:ext cx="2785766" cy="1051560"/>
        </p:xfrm>
        <a:graphic>
          <a:graphicData uri="http://schemas.openxmlformats.org/drawingml/2006/table">
            <a:tbl>
              <a:tblPr/>
              <a:tblGrid>
                <a:gridCol w="1392883">
                  <a:extLst>
                    <a:ext uri="{9D8B030D-6E8A-4147-A177-3AD203B41FA5}">
                      <a16:colId xmlns:a16="http://schemas.microsoft.com/office/drawing/2014/main" val="1575130205"/>
                    </a:ext>
                  </a:extLst>
                </a:gridCol>
                <a:gridCol w="1392883">
                  <a:extLst>
                    <a:ext uri="{9D8B030D-6E8A-4147-A177-3AD203B41FA5}">
                      <a16:colId xmlns:a16="http://schemas.microsoft.com/office/drawing/2014/main" val="1700832750"/>
                    </a:ext>
                  </a:extLst>
                </a:gridCol>
              </a:tblGrid>
              <a:tr h="0">
                <a:tc>
                  <a:txBody>
                    <a:bodyPr/>
                    <a:lstStyle/>
                    <a:p>
                      <a:pPr marL="285750" indent="-285750" fontAlgn="t">
                        <a:buFont typeface="Arial" panose="020B0604020202020204" pitchFamily="34" charset="0"/>
                        <a:buChar char="•"/>
                      </a:pPr>
                      <a:r>
                        <a:rPr lang="en-US" u="none" strike="noStrike" dirty="0">
                          <a:solidFill>
                            <a:srgbClr val="333333"/>
                          </a:solidFill>
                          <a:effectLst/>
                          <a:hlinkClick r:id="rId13"/>
                        </a:rPr>
                        <a:t>.NET</a:t>
                      </a:r>
                      <a:r>
                        <a:rPr lang="en-US" dirty="0">
                          <a:effectLst/>
                        </a:rPr>
                        <a:t> </a:t>
                      </a:r>
                    </a:p>
                    <a:p>
                      <a:pPr marL="285750" indent="-285750" fontAlgn="t">
                        <a:buFont typeface="Arial" panose="020B0604020202020204" pitchFamily="34" charset="0"/>
                        <a:buChar char="•"/>
                      </a:pPr>
                      <a:r>
                        <a:rPr lang="en-US" u="none" strike="noStrike" dirty="0">
                          <a:solidFill>
                            <a:srgbClr val="333333"/>
                          </a:solidFill>
                          <a:effectLst/>
                          <a:hlinkClick r:id="rId14"/>
                        </a:rPr>
                        <a:t>Python</a:t>
                      </a:r>
                      <a:r>
                        <a:rPr lang="en-US" dirty="0">
                          <a:effectLst/>
                        </a:rPr>
                        <a:t> </a:t>
                      </a:r>
                    </a:p>
                    <a:p>
                      <a:pPr marL="285750" indent="-285750" fontAlgn="t">
                        <a:buFont typeface="Arial" panose="020B0604020202020204" pitchFamily="34" charset="0"/>
                        <a:buChar char="•"/>
                      </a:pPr>
                      <a:r>
                        <a:rPr lang="en-US" u="none" strike="noStrike" dirty="0">
                          <a:solidFill>
                            <a:srgbClr val="333333"/>
                          </a:solidFill>
                          <a:effectLst/>
                          <a:hlinkClick r:id="rId15"/>
                        </a:rPr>
                        <a:t>Java</a:t>
                      </a:r>
                      <a:r>
                        <a:rPr lang="en-US" dirty="0">
                          <a:effectLst/>
                        </a:rPr>
                        <a:t> </a:t>
                      </a:r>
                    </a:p>
                  </a:txBody>
                  <a:tcPr marL="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10F98E"/>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tc>
                  <a:txBody>
                    <a:bodyPr/>
                    <a:lstStyle/>
                    <a:p>
                      <a:pPr marL="285750" indent="-285750" fontAlgn="t">
                        <a:buFont typeface="Arial" panose="020B0604020202020204" pitchFamily="34" charset="0"/>
                        <a:buChar char="•"/>
                      </a:pPr>
                      <a:r>
                        <a:rPr lang="en-US" u="none" strike="noStrike" dirty="0">
                          <a:solidFill>
                            <a:srgbClr val="333333"/>
                          </a:solidFill>
                          <a:effectLst/>
                          <a:hlinkClick r:id="rId16"/>
                        </a:rPr>
                        <a:t>PHP</a:t>
                      </a:r>
                      <a:r>
                        <a:rPr lang="en-US" dirty="0">
                          <a:effectLst/>
                        </a:rPr>
                        <a:t> </a:t>
                      </a:r>
                    </a:p>
                    <a:p>
                      <a:pPr marL="285750" indent="-285750" fontAlgn="t">
                        <a:buFont typeface="Arial" panose="020B0604020202020204" pitchFamily="34" charset="0"/>
                        <a:buChar char="•"/>
                      </a:pPr>
                      <a:r>
                        <a:rPr lang="en-US" u="none" strike="noStrike" dirty="0">
                          <a:solidFill>
                            <a:srgbClr val="333333"/>
                          </a:solidFill>
                          <a:effectLst/>
                          <a:hlinkClick r:id="rId17"/>
                        </a:rPr>
                        <a:t>Node.js</a:t>
                      </a:r>
                      <a:r>
                        <a:rPr lang="en-US" dirty="0">
                          <a:effectLst/>
                        </a:rPr>
                        <a:t> </a:t>
                      </a:r>
                    </a:p>
                    <a:p>
                      <a:pPr marL="285750" indent="-285750" fontAlgn="t">
                        <a:buFont typeface="Arial" panose="020B0604020202020204" pitchFamily="34" charset="0"/>
                        <a:buChar char="•"/>
                      </a:pPr>
                      <a:r>
                        <a:rPr lang="en-US" u="none" strike="noStrike" dirty="0">
                          <a:solidFill>
                            <a:srgbClr val="0050C5"/>
                          </a:solidFill>
                          <a:effectLst/>
                          <a:hlinkClick r:id="rId18"/>
                        </a:rPr>
                        <a:t>Go</a:t>
                      </a:r>
                      <a:endParaRPr lang="en-US" dirty="0">
                        <a:effectLst/>
                      </a:endParaRPr>
                    </a:p>
                  </a:txBody>
                  <a:tcPr marL="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70038F"/>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3625572748"/>
                  </a:ext>
                </a:extLst>
              </a:tr>
            </a:tbl>
          </a:graphicData>
        </a:graphic>
      </p:graphicFrame>
      <p:sp>
        <p:nvSpPr>
          <p:cNvPr id="10" name="Rectangle 1">
            <a:extLst>
              <a:ext uri="{FF2B5EF4-FFF2-40B4-BE49-F238E27FC236}">
                <a16:creationId xmlns:a16="http://schemas.microsoft.com/office/drawing/2014/main" id="{72E7A060-A606-4183-A669-FAB487BE7122}"/>
              </a:ext>
            </a:extLst>
          </p:cNvPr>
          <p:cNvSpPr>
            <a:spLocks noChangeArrowheads="1"/>
          </p:cNvSpPr>
          <p:nvPr/>
        </p:nvSpPr>
        <p:spPr bwMode="auto">
          <a:xfrm>
            <a:off x="3949143" y="1472562"/>
            <a:ext cx="2862963" cy="318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000000"/>
                </a:solidFill>
                <a:effectLst/>
                <a:latin typeface="+mj-lt"/>
              </a:rPr>
              <a:t>Develop apps</a:t>
            </a:r>
            <a:r>
              <a:rPr kumimoji="0" lang="en-US" altLang="en-US" i="0" u="none" strike="noStrike" cap="none" normalizeH="0" baseline="0" dirty="0">
                <a:ln>
                  <a:noFill/>
                </a:ln>
                <a:solidFill>
                  <a:srgbClr val="333333"/>
                </a:solidFill>
                <a:effectLst/>
                <a:latin typeface="+mj-lt"/>
              </a:rPr>
              <a:t> </a:t>
            </a:r>
            <a:r>
              <a:rPr kumimoji="0" lang="en-US" altLang="en-US" sz="1200" b="0" i="0" u="none" strike="noStrike" cap="none" normalizeH="0" baseline="0" dirty="0">
                <a:ln>
                  <a:noFill/>
                </a:ln>
                <a:solidFill>
                  <a:srgbClr val="333333"/>
                </a:solidFill>
                <a:effectLst/>
                <a:latin typeface="+mj-lt"/>
              </a:rPr>
              <a:t>   </a:t>
            </a:r>
            <a:r>
              <a:rPr kumimoji="0" lang="en-US" altLang="en-US" sz="1900" b="0" i="0" u="none" strike="noStrike" cap="none" normalizeH="0" baseline="0" dirty="0">
                <a:ln>
                  <a:noFill/>
                </a:ln>
                <a:solidFill>
                  <a:srgbClr val="333333"/>
                </a:solidFill>
                <a:effectLst/>
                <a:latin typeface="+mj-lt"/>
              </a:rPr>
              <a:t> </a:t>
            </a:r>
            <a:r>
              <a:rPr kumimoji="0" lang="en-US" altLang="en-US" sz="1200" b="0" i="0" u="none" strike="noStrike" cap="none" normalizeH="0" baseline="0" dirty="0">
                <a:ln>
                  <a:noFill/>
                </a:ln>
                <a:solidFill>
                  <a:srgbClr val="333333"/>
                </a:solidFill>
                <a:effectLst/>
                <a:latin typeface="+mj-lt"/>
              </a:rPr>
              <a:t>       </a:t>
            </a:r>
            <a:r>
              <a:rPr kumimoji="0" lang="en-US" altLang="en-US" sz="1900" b="0" i="0" u="none" strike="noStrike" cap="none" normalizeH="0" baseline="0" dirty="0">
                <a:ln>
                  <a:noFill/>
                </a:ln>
                <a:solidFill>
                  <a:srgbClr val="333333"/>
                </a:solidFill>
                <a:effectLst/>
                <a:latin typeface="+mj-lt"/>
              </a:rPr>
              <a:t> </a:t>
            </a:r>
            <a:r>
              <a:rPr kumimoji="0" lang="en-US" altLang="en-US" sz="1200" b="0" i="0" u="none" strike="noStrike" cap="none" normalizeH="0" baseline="0" dirty="0">
                <a:ln>
                  <a:noFill/>
                </a:ln>
                <a:solidFill>
                  <a:srgbClr val="333333"/>
                </a:solidFill>
                <a:effectLst/>
                <a:latin typeface="+mj-lt"/>
              </a:rPr>
              <a:t>      </a:t>
            </a:r>
            <a:endParaRPr kumimoji="0" lang="en-US" altLang="en-US" sz="1200" b="0" i="0" u="none" strike="noStrike" cap="none" normalizeH="0" baseline="0" dirty="0">
              <a:ln>
                <a:noFill/>
              </a:ln>
              <a:solidFill>
                <a:srgbClr val="0050C5"/>
              </a:solidFill>
              <a:effectLst/>
              <a:latin typeface="+mj-lt"/>
            </a:endParaRPr>
          </a:p>
        </p:txBody>
      </p:sp>
      <p:sp>
        <p:nvSpPr>
          <p:cNvPr id="17" name="Rectangle 16">
            <a:extLst>
              <a:ext uri="{FF2B5EF4-FFF2-40B4-BE49-F238E27FC236}">
                <a16:creationId xmlns:a16="http://schemas.microsoft.com/office/drawing/2014/main" id="{7EE163E5-06A1-445D-8880-C8BC6B9CA9B9}"/>
              </a:ext>
            </a:extLst>
          </p:cNvPr>
          <p:cNvSpPr/>
          <p:nvPr/>
        </p:nvSpPr>
        <p:spPr>
          <a:xfrm>
            <a:off x="3807138" y="3258516"/>
            <a:ext cx="3703529" cy="1754326"/>
          </a:xfrm>
          <a:prstGeom prst="rect">
            <a:avLst/>
          </a:prstGeom>
        </p:spPr>
        <p:txBody>
          <a:bodyPr wrap="square">
            <a:spAutoFit/>
          </a:bodyPr>
          <a:lstStyle/>
          <a:p>
            <a:r>
              <a:rPr lang="en-US" dirty="0">
                <a:solidFill>
                  <a:srgbClr val="000000"/>
                </a:solidFill>
                <a:latin typeface="+mj-lt"/>
              </a:rPr>
              <a:t>App Models</a:t>
            </a:r>
          </a:p>
          <a:p>
            <a:pPr>
              <a:buFont typeface="Arial" panose="020B0604020202020204" pitchFamily="34" charset="0"/>
              <a:buChar char="•"/>
            </a:pPr>
            <a:r>
              <a:rPr lang="en-US" b="0" dirty="0">
                <a:solidFill>
                  <a:srgbClr val="333333"/>
                </a:solidFill>
                <a:latin typeface="+mj-lt"/>
                <a:hlinkClick r:id="rId19"/>
              </a:rPr>
              <a:t>Web Apps</a:t>
            </a:r>
            <a:endParaRPr lang="en-US" b="0" dirty="0">
              <a:solidFill>
                <a:srgbClr val="000000"/>
              </a:solidFill>
              <a:latin typeface="+mj-lt"/>
            </a:endParaRPr>
          </a:p>
          <a:p>
            <a:pPr>
              <a:buFont typeface="Arial" panose="020B0604020202020204" pitchFamily="34" charset="0"/>
              <a:buChar char="•"/>
            </a:pPr>
            <a:r>
              <a:rPr lang="en-US" b="0" dirty="0" err="1">
                <a:solidFill>
                  <a:srgbClr val="333333"/>
                </a:solidFill>
                <a:latin typeface="+mj-lt"/>
                <a:hlinkClick r:id="rId20"/>
              </a:rPr>
              <a:t>Serverless</a:t>
            </a:r>
            <a:r>
              <a:rPr lang="en-US" b="0" dirty="0">
                <a:solidFill>
                  <a:srgbClr val="333333"/>
                </a:solidFill>
                <a:latin typeface="+mj-lt"/>
                <a:hlinkClick r:id="rId20"/>
              </a:rPr>
              <a:t> Functions</a:t>
            </a:r>
            <a:endParaRPr lang="en-US" b="0" dirty="0">
              <a:solidFill>
                <a:srgbClr val="000000"/>
              </a:solidFill>
              <a:latin typeface="+mj-lt"/>
            </a:endParaRPr>
          </a:p>
          <a:p>
            <a:pPr>
              <a:buFont typeface="Arial" panose="020B0604020202020204" pitchFamily="34" charset="0"/>
              <a:buChar char="•"/>
            </a:pPr>
            <a:r>
              <a:rPr lang="en-US" b="0" dirty="0">
                <a:solidFill>
                  <a:srgbClr val="333333"/>
                </a:solidFill>
                <a:latin typeface="+mj-lt"/>
                <a:hlinkClick r:id="rId21"/>
              </a:rPr>
              <a:t>Containers</a:t>
            </a:r>
            <a:endParaRPr lang="en-US" b="0" dirty="0">
              <a:solidFill>
                <a:srgbClr val="000000"/>
              </a:solidFill>
              <a:latin typeface="+mj-lt"/>
            </a:endParaRPr>
          </a:p>
          <a:p>
            <a:pPr>
              <a:buFont typeface="Arial" panose="020B0604020202020204" pitchFamily="34" charset="0"/>
              <a:buChar char="•"/>
            </a:pPr>
            <a:r>
              <a:rPr lang="en-US" b="0" dirty="0">
                <a:solidFill>
                  <a:srgbClr val="333333"/>
                </a:solidFill>
                <a:latin typeface="+mj-lt"/>
                <a:hlinkClick r:id="rId22"/>
              </a:rPr>
              <a:t>Microservices with Service Fabric</a:t>
            </a:r>
            <a:endParaRPr lang="en-US" b="0" dirty="0">
              <a:solidFill>
                <a:srgbClr val="000000"/>
              </a:solidFill>
              <a:latin typeface="+mj-lt"/>
            </a:endParaRPr>
          </a:p>
        </p:txBody>
      </p:sp>
      <p:sp>
        <p:nvSpPr>
          <p:cNvPr id="18" name="Rectangle 17">
            <a:extLst>
              <a:ext uri="{FF2B5EF4-FFF2-40B4-BE49-F238E27FC236}">
                <a16:creationId xmlns:a16="http://schemas.microsoft.com/office/drawing/2014/main" id="{4DFFBF97-0C7C-4B74-85F0-57D159D9634A}"/>
              </a:ext>
            </a:extLst>
          </p:cNvPr>
          <p:cNvSpPr/>
          <p:nvPr/>
        </p:nvSpPr>
        <p:spPr>
          <a:xfrm>
            <a:off x="7522327" y="1472562"/>
            <a:ext cx="4354882" cy="4401205"/>
          </a:xfrm>
          <a:prstGeom prst="rect">
            <a:avLst/>
          </a:prstGeom>
        </p:spPr>
        <p:txBody>
          <a:bodyPr wrap="square">
            <a:spAutoFit/>
          </a:bodyPr>
          <a:lstStyle/>
          <a:p>
            <a:r>
              <a:rPr lang="en-US" u="sng" dirty="0">
                <a:solidFill>
                  <a:srgbClr val="000000"/>
                </a:solidFill>
                <a:latin typeface="+mj-lt"/>
              </a:rPr>
              <a:t>Manage data and AI</a:t>
            </a:r>
          </a:p>
          <a:p>
            <a:r>
              <a:rPr lang="en-US" dirty="0">
                <a:solidFill>
                  <a:srgbClr val="000000"/>
                </a:solidFill>
                <a:latin typeface="+mj-lt"/>
              </a:rPr>
              <a:t>Relational Databases</a:t>
            </a:r>
          </a:p>
          <a:p>
            <a:pPr>
              <a:buFont typeface="Arial" panose="020B0604020202020204" pitchFamily="34" charset="0"/>
              <a:buChar char="•"/>
            </a:pPr>
            <a:r>
              <a:rPr lang="en-US" sz="1600" b="0" dirty="0">
                <a:solidFill>
                  <a:srgbClr val="333333"/>
                </a:solidFill>
                <a:latin typeface="+mj-lt"/>
                <a:hlinkClick r:id="rId23"/>
              </a:rPr>
              <a:t>SQL database as a service</a:t>
            </a:r>
            <a:endParaRPr lang="en-US" sz="1600" b="0" dirty="0">
              <a:solidFill>
                <a:srgbClr val="000000"/>
              </a:solidFill>
              <a:latin typeface="+mj-lt"/>
            </a:endParaRPr>
          </a:p>
          <a:p>
            <a:pPr>
              <a:buFont typeface="Arial" panose="020B0604020202020204" pitchFamily="34" charset="0"/>
              <a:buChar char="•"/>
            </a:pPr>
            <a:r>
              <a:rPr lang="en-US" sz="1600" b="0" dirty="0">
                <a:solidFill>
                  <a:srgbClr val="333333"/>
                </a:solidFill>
                <a:latin typeface="+mj-lt"/>
                <a:hlinkClick r:id="rId24"/>
              </a:rPr>
              <a:t>SQL Data Warehouse as a service</a:t>
            </a:r>
            <a:endParaRPr lang="en-US" sz="1600" b="0" dirty="0">
              <a:solidFill>
                <a:srgbClr val="000000"/>
              </a:solidFill>
              <a:latin typeface="+mj-lt"/>
            </a:endParaRPr>
          </a:p>
          <a:p>
            <a:pPr>
              <a:buFont typeface="Arial" panose="020B0604020202020204" pitchFamily="34" charset="0"/>
              <a:buChar char="•"/>
            </a:pPr>
            <a:r>
              <a:rPr lang="en-US" sz="1600" b="0" dirty="0">
                <a:solidFill>
                  <a:srgbClr val="333333"/>
                </a:solidFill>
                <a:latin typeface="+mj-lt"/>
                <a:hlinkClick r:id="rId25"/>
              </a:rPr>
              <a:t>PostgreSQL database as a service</a:t>
            </a:r>
            <a:endParaRPr lang="en-US" sz="1600" b="0" dirty="0">
              <a:solidFill>
                <a:srgbClr val="000000"/>
              </a:solidFill>
              <a:latin typeface="+mj-lt"/>
            </a:endParaRPr>
          </a:p>
          <a:p>
            <a:pPr>
              <a:buFont typeface="Arial" panose="020B0604020202020204" pitchFamily="34" charset="0"/>
              <a:buChar char="•"/>
            </a:pPr>
            <a:r>
              <a:rPr lang="en-US" sz="1600" b="0" dirty="0">
                <a:solidFill>
                  <a:srgbClr val="333333"/>
                </a:solidFill>
                <a:latin typeface="+mj-lt"/>
                <a:hlinkClick r:id="rId26"/>
              </a:rPr>
              <a:t>MySQL database as a service</a:t>
            </a:r>
            <a:endParaRPr lang="en-US" sz="1600" b="0" dirty="0">
              <a:solidFill>
                <a:srgbClr val="000000"/>
              </a:solidFill>
              <a:latin typeface="+mj-lt"/>
            </a:endParaRPr>
          </a:p>
          <a:p>
            <a:endParaRPr lang="en-US" b="0" dirty="0">
              <a:solidFill>
                <a:srgbClr val="000000"/>
              </a:solidFill>
              <a:latin typeface="+mj-lt"/>
            </a:endParaRPr>
          </a:p>
          <a:p>
            <a:r>
              <a:rPr lang="en-US" dirty="0">
                <a:solidFill>
                  <a:srgbClr val="000000"/>
                </a:solidFill>
                <a:latin typeface="+mj-lt"/>
              </a:rPr>
              <a:t>NoSQL</a:t>
            </a:r>
          </a:p>
          <a:p>
            <a:pPr>
              <a:buFont typeface="Arial" panose="020B0604020202020204" pitchFamily="34" charset="0"/>
              <a:buChar char="•"/>
            </a:pPr>
            <a:r>
              <a:rPr lang="en-US" sz="1600" b="0" dirty="0">
                <a:solidFill>
                  <a:srgbClr val="333333"/>
                </a:solidFill>
                <a:latin typeface="+mj-lt"/>
                <a:hlinkClick r:id="rId27"/>
              </a:rPr>
              <a:t>Azure Cosmos DB</a:t>
            </a:r>
            <a:endParaRPr lang="en-US" sz="1600" b="0" dirty="0">
              <a:solidFill>
                <a:srgbClr val="000000"/>
              </a:solidFill>
              <a:latin typeface="+mj-lt"/>
            </a:endParaRPr>
          </a:p>
          <a:p>
            <a:endParaRPr lang="en-US" b="0" dirty="0">
              <a:solidFill>
                <a:srgbClr val="000000"/>
              </a:solidFill>
              <a:latin typeface="+mj-lt"/>
            </a:endParaRPr>
          </a:p>
          <a:p>
            <a:r>
              <a:rPr lang="en-US" dirty="0">
                <a:solidFill>
                  <a:srgbClr val="000000"/>
                </a:solidFill>
                <a:latin typeface="+mj-lt"/>
              </a:rPr>
              <a:t>Storage</a:t>
            </a:r>
          </a:p>
          <a:p>
            <a:pPr>
              <a:buFont typeface="Arial" panose="020B0604020202020204" pitchFamily="34" charset="0"/>
              <a:buChar char="•"/>
            </a:pPr>
            <a:r>
              <a:rPr lang="en-US" sz="1600" b="0" dirty="0">
                <a:solidFill>
                  <a:srgbClr val="333333"/>
                </a:solidFill>
                <a:latin typeface="+mj-lt"/>
                <a:hlinkClick r:id="rId28"/>
              </a:rPr>
              <a:t>Blob Storage</a:t>
            </a:r>
            <a:endParaRPr lang="en-US" sz="1600" b="0" dirty="0">
              <a:solidFill>
                <a:srgbClr val="000000"/>
              </a:solidFill>
              <a:latin typeface="+mj-lt"/>
            </a:endParaRPr>
          </a:p>
          <a:p>
            <a:endParaRPr lang="en-US" b="0" dirty="0">
              <a:solidFill>
                <a:srgbClr val="000000"/>
              </a:solidFill>
              <a:latin typeface="+mj-lt"/>
            </a:endParaRPr>
          </a:p>
          <a:p>
            <a:r>
              <a:rPr lang="en-US" dirty="0">
                <a:solidFill>
                  <a:srgbClr val="000000"/>
                </a:solidFill>
                <a:latin typeface="+mj-lt"/>
              </a:rPr>
              <a:t>AI and Cognitive Services</a:t>
            </a:r>
          </a:p>
          <a:p>
            <a:pPr>
              <a:buFont typeface="Arial" panose="020B0604020202020204" pitchFamily="34" charset="0"/>
              <a:buChar char="•"/>
            </a:pPr>
            <a:r>
              <a:rPr lang="en-US" sz="1600" b="0" dirty="0">
                <a:solidFill>
                  <a:srgbClr val="333333"/>
                </a:solidFill>
                <a:latin typeface="+mj-lt"/>
                <a:hlinkClick r:id="rId29"/>
              </a:rPr>
              <a:t>Machine Learning </a:t>
            </a:r>
            <a:endParaRPr lang="en-US" sz="1600" b="0" dirty="0">
              <a:solidFill>
                <a:srgbClr val="000000"/>
              </a:solidFill>
              <a:latin typeface="+mj-lt"/>
            </a:endParaRPr>
          </a:p>
          <a:p>
            <a:pPr>
              <a:buFont typeface="Arial" panose="020B0604020202020204" pitchFamily="34" charset="0"/>
              <a:buChar char="•"/>
            </a:pPr>
            <a:r>
              <a:rPr lang="en-US" sz="1600" b="0" dirty="0">
                <a:solidFill>
                  <a:srgbClr val="333333"/>
                </a:solidFill>
                <a:latin typeface="+mj-lt"/>
                <a:hlinkClick r:id="rId30"/>
              </a:rPr>
              <a:t>Cognitive Services</a:t>
            </a:r>
            <a:endParaRPr lang="en-US" sz="1600" b="0" dirty="0">
              <a:solidFill>
                <a:srgbClr val="000000"/>
              </a:solidFill>
              <a:latin typeface="+mj-lt"/>
            </a:endParaRPr>
          </a:p>
        </p:txBody>
      </p:sp>
    </p:spTree>
    <p:extLst>
      <p:ext uri="{BB962C8B-B14F-4D97-AF65-F5344CB8AC3E}">
        <p14:creationId xmlns:p14="http://schemas.microsoft.com/office/powerpoint/2010/main" val="355370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4D90-8460-477C-884A-B867A96F5751}"/>
              </a:ext>
            </a:extLst>
          </p:cNvPr>
          <p:cNvSpPr>
            <a:spLocks noGrp="1"/>
          </p:cNvSpPr>
          <p:nvPr>
            <p:ph type="title"/>
          </p:nvPr>
        </p:nvSpPr>
        <p:spPr/>
        <p:txBody>
          <a:bodyPr/>
          <a:lstStyle/>
          <a:p>
            <a:r>
              <a:rPr lang="en-US" dirty="0"/>
              <a:t>Voting: Show of Hands</a:t>
            </a:r>
          </a:p>
        </p:txBody>
      </p:sp>
      <p:sp>
        <p:nvSpPr>
          <p:cNvPr id="3" name="Content Placeholder 2">
            <a:extLst>
              <a:ext uri="{FF2B5EF4-FFF2-40B4-BE49-F238E27FC236}">
                <a16:creationId xmlns:a16="http://schemas.microsoft.com/office/drawing/2014/main" id="{5D0D7249-881A-487C-8F4C-2F451629A801}"/>
              </a:ext>
            </a:extLst>
          </p:cNvPr>
          <p:cNvSpPr>
            <a:spLocks noGrp="1"/>
          </p:cNvSpPr>
          <p:nvPr>
            <p:ph idx="1"/>
          </p:nvPr>
        </p:nvSpPr>
        <p:spPr/>
        <p:txBody>
          <a:bodyPr>
            <a:normAutofit/>
          </a:bodyPr>
          <a:lstStyle/>
          <a:p>
            <a:pPr marL="0" indent="0">
              <a:buNone/>
            </a:pPr>
            <a:r>
              <a:rPr lang="en-US" b="1" dirty="0"/>
              <a:t>How deep is your knowledge of Azure Cloud Solutions?</a:t>
            </a:r>
          </a:p>
          <a:p>
            <a:pPr marL="0" lvl="0" indent="0">
              <a:buNone/>
            </a:pPr>
            <a:endParaRPr lang="en-US" dirty="0"/>
          </a:p>
          <a:p>
            <a:pPr marL="0" lvl="0" indent="0">
              <a:buNone/>
            </a:pPr>
            <a:r>
              <a:rPr lang="en-US" dirty="0"/>
              <a:t>1. I know Azure and its offerings really well </a:t>
            </a:r>
          </a:p>
          <a:p>
            <a:pPr marL="0" lvl="0" indent="0">
              <a:buNone/>
            </a:pPr>
            <a:endParaRPr lang="en-US" dirty="0"/>
          </a:p>
          <a:p>
            <a:pPr marL="0" lvl="0" indent="0">
              <a:buNone/>
            </a:pPr>
            <a:r>
              <a:rPr lang="en-US" dirty="0"/>
              <a:t>2. I have a good base knowledge of Azure </a:t>
            </a:r>
          </a:p>
          <a:p>
            <a:pPr marL="0" lvl="0" indent="0">
              <a:buNone/>
            </a:pPr>
            <a:endParaRPr lang="en-US" dirty="0"/>
          </a:p>
          <a:p>
            <a:pPr marL="0" lvl="0" indent="0">
              <a:buNone/>
            </a:pPr>
            <a:r>
              <a:rPr lang="en-US" dirty="0"/>
              <a:t>3. I know some of Azure </a:t>
            </a:r>
          </a:p>
          <a:p>
            <a:pPr marL="0" lvl="0" indent="0">
              <a:buNone/>
            </a:pPr>
            <a:endParaRPr lang="en-US" dirty="0"/>
          </a:p>
          <a:p>
            <a:pPr marL="0" lvl="0" indent="0">
              <a:buNone/>
            </a:pPr>
            <a:r>
              <a:rPr lang="en-US" dirty="0"/>
              <a:t>4. I’m just getting started with Azure </a:t>
            </a:r>
          </a:p>
          <a:p>
            <a:pPr marL="0" indent="0">
              <a:buNone/>
            </a:pPr>
            <a:endParaRPr lang="en-US" dirty="0"/>
          </a:p>
          <a:p>
            <a:pPr marL="0" indent="0">
              <a:buNone/>
            </a:pPr>
            <a:endParaRPr lang="en-US" dirty="0"/>
          </a:p>
          <a:p>
            <a:endParaRPr lang="en-US" dirty="0"/>
          </a:p>
        </p:txBody>
      </p:sp>
      <p:sp>
        <p:nvSpPr>
          <p:cNvPr id="5" name="Text Placeholder 4">
            <a:extLst>
              <a:ext uri="{FF2B5EF4-FFF2-40B4-BE49-F238E27FC236}">
                <a16:creationId xmlns:a16="http://schemas.microsoft.com/office/drawing/2014/main" id="{F7ED7948-2A3B-4997-BE60-45D253D8A0B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48251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 calcmode="lin" valueType="num">
                                      <p:cBhvr additive="base">
                                        <p:cTn id="2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4D90-8460-477C-884A-B867A96F5751}"/>
              </a:ext>
            </a:extLst>
          </p:cNvPr>
          <p:cNvSpPr>
            <a:spLocks noGrp="1"/>
          </p:cNvSpPr>
          <p:nvPr>
            <p:ph type="title"/>
          </p:nvPr>
        </p:nvSpPr>
        <p:spPr/>
        <p:txBody>
          <a:bodyPr/>
          <a:lstStyle/>
          <a:p>
            <a:r>
              <a:rPr lang="en-US" dirty="0"/>
              <a:t>Voting: Show of Hands</a:t>
            </a:r>
          </a:p>
        </p:txBody>
      </p:sp>
      <p:sp>
        <p:nvSpPr>
          <p:cNvPr id="3" name="Content Placeholder 2">
            <a:extLst>
              <a:ext uri="{FF2B5EF4-FFF2-40B4-BE49-F238E27FC236}">
                <a16:creationId xmlns:a16="http://schemas.microsoft.com/office/drawing/2014/main" id="{5D0D7249-881A-487C-8F4C-2F451629A801}"/>
              </a:ext>
            </a:extLst>
          </p:cNvPr>
          <p:cNvSpPr>
            <a:spLocks noGrp="1"/>
          </p:cNvSpPr>
          <p:nvPr>
            <p:ph idx="1"/>
          </p:nvPr>
        </p:nvSpPr>
        <p:spPr/>
        <p:txBody>
          <a:bodyPr>
            <a:normAutofit/>
          </a:bodyPr>
          <a:lstStyle/>
          <a:p>
            <a:pPr marL="0" indent="0">
              <a:buNone/>
            </a:pPr>
            <a:r>
              <a:rPr lang="en-US" b="1" dirty="0"/>
              <a:t>Are you planning on taking the Azure Certification Exam related to this content?</a:t>
            </a:r>
          </a:p>
          <a:p>
            <a:pPr marL="0" lvl="0" indent="0">
              <a:buNone/>
            </a:pPr>
            <a:endParaRPr lang="en-US" dirty="0"/>
          </a:p>
          <a:p>
            <a:pPr marL="0" lvl="0" indent="0">
              <a:buNone/>
            </a:pPr>
            <a:r>
              <a:rPr lang="en-US" dirty="0"/>
              <a:t>1. Yes  </a:t>
            </a:r>
          </a:p>
          <a:p>
            <a:pPr marL="0" lvl="0" indent="0">
              <a:buNone/>
            </a:pPr>
            <a:endParaRPr lang="en-US" dirty="0"/>
          </a:p>
          <a:p>
            <a:pPr marL="0" lvl="0" indent="0">
              <a:buNone/>
            </a:pPr>
            <a:r>
              <a:rPr lang="en-US" dirty="0"/>
              <a:t>2. Maybe, I’m interested in finding out more </a:t>
            </a:r>
          </a:p>
          <a:p>
            <a:pPr marL="0" lvl="0" indent="0">
              <a:buNone/>
            </a:pPr>
            <a:endParaRPr lang="en-US" dirty="0"/>
          </a:p>
          <a:p>
            <a:pPr marL="0" lvl="0" indent="0">
              <a:buNone/>
            </a:pPr>
            <a:r>
              <a:rPr lang="en-US" dirty="0"/>
              <a:t>3. No</a:t>
            </a:r>
          </a:p>
          <a:p>
            <a:pPr marL="0" indent="0">
              <a:buNone/>
            </a:pPr>
            <a:endParaRPr lang="en-US" dirty="0"/>
          </a:p>
          <a:p>
            <a:endParaRPr lang="en-US" dirty="0"/>
          </a:p>
        </p:txBody>
      </p:sp>
      <p:sp>
        <p:nvSpPr>
          <p:cNvPr id="5" name="Text Placeholder 4">
            <a:extLst>
              <a:ext uri="{FF2B5EF4-FFF2-40B4-BE49-F238E27FC236}">
                <a16:creationId xmlns:a16="http://schemas.microsoft.com/office/drawing/2014/main" id="{7E6A6F4D-01E2-4988-87FF-CAD32E4A9C7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24149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4D90-8460-477C-884A-B867A96F5751}"/>
              </a:ext>
            </a:extLst>
          </p:cNvPr>
          <p:cNvSpPr>
            <a:spLocks noGrp="1"/>
          </p:cNvSpPr>
          <p:nvPr>
            <p:ph type="title"/>
          </p:nvPr>
        </p:nvSpPr>
        <p:spPr/>
        <p:txBody>
          <a:bodyPr/>
          <a:lstStyle/>
          <a:p>
            <a:r>
              <a:rPr lang="en-US" dirty="0"/>
              <a:t>Voting: Show of Hands</a:t>
            </a:r>
          </a:p>
        </p:txBody>
      </p:sp>
      <p:sp>
        <p:nvSpPr>
          <p:cNvPr id="3" name="Content Placeholder 2">
            <a:extLst>
              <a:ext uri="{FF2B5EF4-FFF2-40B4-BE49-F238E27FC236}">
                <a16:creationId xmlns:a16="http://schemas.microsoft.com/office/drawing/2014/main" id="{5D0D7249-881A-487C-8F4C-2F451629A801}"/>
              </a:ext>
            </a:extLst>
          </p:cNvPr>
          <p:cNvSpPr>
            <a:spLocks noGrp="1"/>
          </p:cNvSpPr>
          <p:nvPr>
            <p:ph idx="1"/>
          </p:nvPr>
        </p:nvSpPr>
        <p:spPr/>
        <p:txBody>
          <a:bodyPr>
            <a:normAutofit/>
          </a:bodyPr>
          <a:lstStyle/>
          <a:p>
            <a:pPr marL="0" lvl="0" indent="0">
              <a:buNone/>
            </a:pPr>
            <a:r>
              <a:rPr lang="en-US" b="1" dirty="0"/>
              <a:t>Do you feel you are educationally ready to deliver Azure Solutions Now?</a:t>
            </a:r>
          </a:p>
          <a:p>
            <a:pPr marL="0" lvl="0" indent="0">
              <a:buNone/>
            </a:pPr>
            <a:endParaRPr lang="en-US" dirty="0"/>
          </a:p>
          <a:p>
            <a:pPr marL="0" lvl="0" indent="0">
              <a:buNone/>
            </a:pPr>
            <a:r>
              <a:rPr lang="en-US" dirty="0"/>
              <a:t>1. Yes, Ready to go</a:t>
            </a:r>
          </a:p>
          <a:p>
            <a:pPr marL="0" lvl="0" indent="0">
              <a:buNone/>
            </a:pPr>
            <a:endParaRPr lang="en-US" dirty="0"/>
          </a:p>
          <a:p>
            <a:pPr marL="0" lvl="0" indent="0">
              <a:buNone/>
            </a:pPr>
            <a:r>
              <a:rPr lang="en-US" dirty="0"/>
              <a:t>2. Maybe, after doing homework, I will be ready</a:t>
            </a:r>
          </a:p>
          <a:p>
            <a:pPr marL="0" lvl="0" indent="0">
              <a:buNone/>
            </a:pPr>
            <a:endParaRPr lang="en-US" dirty="0"/>
          </a:p>
          <a:p>
            <a:pPr marL="0" lvl="0" indent="0">
              <a:buNone/>
            </a:pPr>
            <a:r>
              <a:rPr lang="en-US" dirty="0"/>
              <a:t>3. No </a:t>
            </a:r>
          </a:p>
          <a:p>
            <a:endParaRPr lang="en-US" dirty="0"/>
          </a:p>
        </p:txBody>
      </p:sp>
      <p:sp>
        <p:nvSpPr>
          <p:cNvPr id="5" name="Text Placeholder 4">
            <a:extLst>
              <a:ext uri="{FF2B5EF4-FFF2-40B4-BE49-F238E27FC236}">
                <a16:creationId xmlns:a16="http://schemas.microsoft.com/office/drawing/2014/main" id="{C46B783F-A19C-4745-94D5-3967B8B9274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305166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BD32A4-95DA-4FE1-8B06-B63E6088522A}"/>
              </a:ext>
            </a:extLst>
          </p:cNvPr>
          <p:cNvSpPr>
            <a:spLocks noGrp="1"/>
          </p:cNvSpPr>
          <p:nvPr>
            <p:ph type="title"/>
          </p:nvPr>
        </p:nvSpPr>
        <p:spPr/>
        <p:txBody>
          <a:bodyPr/>
          <a:lstStyle/>
          <a:p>
            <a:pPr algn="r"/>
            <a:r>
              <a:rPr lang="en-US" dirty="0"/>
              <a:t>AWS to Azure Services</a:t>
            </a:r>
            <a:br>
              <a:rPr lang="en-US" dirty="0"/>
            </a:br>
            <a:r>
              <a:rPr lang="en-US" dirty="0"/>
              <a:t>Comparison</a:t>
            </a:r>
          </a:p>
        </p:txBody>
      </p:sp>
      <p:sp>
        <p:nvSpPr>
          <p:cNvPr id="9" name="Text Placeholder 8">
            <a:extLst>
              <a:ext uri="{FF2B5EF4-FFF2-40B4-BE49-F238E27FC236}">
                <a16:creationId xmlns:a16="http://schemas.microsoft.com/office/drawing/2014/main" id="{A7634EF3-7ADA-4234-96AA-6EBA3628D0D4}"/>
              </a:ext>
            </a:extLst>
          </p:cNvPr>
          <p:cNvSpPr>
            <a:spLocks noGrp="1"/>
          </p:cNvSpPr>
          <p:nvPr>
            <p:ph type="body" sz="quarter" idx="10"/>
          </p:nvPr>
        </p:nvSpPr>
        <p:spPr/>
        <p:txBody>
          <a:bodyPr/>
          <a:lstStyle/>
          <a:p>
            <a:endParaRPr lang="en-US" dirty="0"/>
          </a:p>
        </p:txBody>
      </p:sp>
      <p:pic>
        <p:nvPicPr>
          <p:cNvPr id="10" name="Picture 9">
            <a:extLst>
              <a:ext uri="{FF2B5EF4-FFF2-40B4-BE49-F238E27FC236}">
                <a16:creationId xmlns:a16="http://schemas.microsoft.com/office/drawing/2014/main" id="{BB1EB584-B979-4F9F-B690-5A929DF53DA3}"/>
              </a:ext>
            </a:extLst>
          </p:cNvPr>
          <p:cNvPicPr>
            <a:picLocks noChangeAspect="1"/>
          </p:cNvPicPr>
          <p:nvPr/>
        </p:nvPicPr>
        <p:blipFill>
          <a:blip r:embed="rId2"/>
          <a:stretch>
            <a:fillRect/>
          </a:stretch>
        </p:blipFill>
        <p:spPr>
          <a:xfrm>
            <a:off x="0" y="-4"/>
            <a:ext cx="6757714" cy="6858000"/>
          </a:xfrm>
          <a:prstGeom prst="rect">
            <a:avLst/>
          </a:prstGeom>
        </p:spPr>
      </p:pic>
      <p:sp>
        <p:nvSpPr>
          <p:cNvPr id="12" name="Rectangle 11">
            <a:extLst>
              <a:ext uri="{FF2B5EF4-FFF2-40B4-BE49-F238E27FC236}">
                <a16:creationId xmlns:a16="http://schemas.microsoft.com/office/drawing/2014/main" id="{5556F221-060B-465A-9510-1842BA585AC5}"/>
              </a:ext>
            </a:extLst>
          </p:cNvPr>
          <p:cNvSpPr/>
          <p:nvPr/>
        </p:nvSpPr>
        <p:spPr>
          <a:xfrm>
            <a:off x="7045036" y="5589277"/>
            <a:ext cx="5146964" cy="430887"/>
          </a:xfrm>
          <a:prstGeom prst="rect">
            <a:avLst/>
          </a:prstGeom>
        </p:spPr>
        <p:txBody>
          <a:bodyPr wrap="square">
            <a:spAutoFit/>
          </a:bodyPr>
          <a:lstStyle/>
          <a:p>
            <a:r>
              <a:rPr lang="en-US" sz="1100" dirty="0"/>
              <a:t>https://docs.microsoft.com/en-us/azure/architecture/aws-professional/services</a:t>
            </a:r>
          </a:p>
        </p:txBody>
      </p:sp>
      <p:pic>
        <p:nvPicPr>
          <p:cNvPr id="14" name="Picture 13">
            <a:extLst>
              <a:ext uri="{FF2B5EF4-FFF2-40B4-BE49-F238E27FC236}">
                <a16:creationId xmlns:a16="http://schemas.microsoft.com/office/drawing/2014/main" id="{6EF5C1BC-A58F-4456-8BD7-257A2FC6926B}"/>
              </a:ext>
            </a:extLst>
          </p:cNvPr>
          <p:cNvPicPr>
            <a:picLocks noChangeAspect="1"/>
          </p:cNvPicPr>
          <p:nvPr/>
        </p:nvPicPr>
        <p:blipFill>
          <a:blip r:embed="rId3"/>
          <a:stretch>
            <a:fillRect/>
          </a:stretch>
        </p:blipFill>
        <p:spPr>
          <a:xfrm>
            <a:off x="8153937" y="1463354"/>
            <a:ext cx="3803602" cy="3931285"/>
          </a:xfrm>
          <a:prstGeom prst="rect">
            <a:avLst/>
          </a:prstGeom>
        </p:spPr>
      </p:pic>
    </p:spTree>
    <p:extLst>
      <p:ext uri="{BB962C8B-B14F-4D97-AF65-F5344CB8AC3E}">
        <p14:creationId xmlns:p14="http://schemas.microsoft.com/office/powerpoint/2010/main" val="3154674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9ADC221-A4FA-4258-96B7-E7E7289ACA80}"/>
              </a:ext>
            </a:extLst>
          </p:cNvPr>
          <p:cNvSpPr>
            <a:spLocks noGrp="1"/>
          </p:cNvSpPr>
          <p:nvPr>
            <p:ph type="body" sz="quarter" idx="12"/>
          </p:nvPr>
        </p:nvSpPr>
        <p:spPr/>
        <p:txBody>
          <a:bodyPr/>
          <a:lstStyle/>
          <a:p>
            <a:endParaRPr lang="en-US"/>
          </a:p>
        </p:txBody>
      </p:sp>
      <p:sp>
        <p:nvSpPr>
          <p:cNvPr id="4" name="Title 3">
            <a:extLst>
              <a:ext uri="{FF2B5EF4-FFF2-40B4-BE49-F238E27FC236}">
                <a16:creationId xmlns:a16="http://schemas.microsoft.com/office/drawing/2014/main" id="{42596814-1D0A-461B-BE5A-0AA0046B51B1}"/>
              </a:ext>
            </a:extLst>
          </p:cNvPr>
          <p:cNvSpPr>
            <a:spLocks noGrp="1"/>
          </p:cNvSpPr>
          <p:nvPr>
            <p:ph type="title"/>
          </p:nvPr>
        </p:nvSpPr>
        <p:spPr/>
        <p:txBody>
          <a:bodyPr/>
          <a:lstStyle/>
          <a:p>
            <a:r>
              <a:rPr lang="en-US" dirty="0"/>
              <a:t>Azure Capacity Planning</a:t>
            </a:r>
          </a:p>
        </p:txBody>
      </p:sp>
    </p:spTree>
    <p:extLst>
      <p:ext uri="{BB962C8B-B14F-4D97-AF65-F5344CB8AC3E}">
        <p14:creationId xmlns:p14="http://schemas.microsoft.com/office/powerpoint/2010/main" val="1593733174"/>
      </p:ext>
    </p:extLst>
  </p:cSld>
  <p:clrMapOvr>
    <a:masterClrMapping/>
  </p:clrMapOvr>
  <p:transition spd="slow">
    <p:push/>
  </p:transition>
</p:sld>
</file>

<file path=ppt/tags/tag1.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23051|recordLength=186584|start=0|end=23051|audioFormat={00001610-0000-0010-8000-00AA00389B71}|audioRate=44100|muted=false|volume=0.8|fadeIn=0|fadeOut=0|videoFormat={34363248-0000-0010-8000-00AA00389B71}|videoRate=15|videoWidth=256|videoHeight=256"/>
</p:tagLst>
</file>

<file path=ppt/tags/tag2.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23051|recordLength=186584|start=0|end=23051|audioFormat={00001610-0000-0010-8000-00AA00389B71}|audioRate=44100|muted=false|volume=0.8|fadeIn=0|fadeOut=0|videoFormat={34363248-0000-0010-8000-00AA00389B71}|videoRate=15|videoWidth=256|videoHeight=256"/>
</p:tagLst>
</file>

<file path=ppt/theme/theme1.xml><?xml version="1.0" encoding="utf-8"?>
<a:theme xmlns:a="http://schemas.openxmlformats.org/drawingml/2006/main" name="GuruSkill">
  <a:themeElements>
    <a:clrScheme name="Custom 1">
      <a:dk1>
        <a:srgbClr val="000000"/>
      </a:dk1>
      <a:lt1>
        <a:srgbClr val="FFFFFF"/>
      </a:lt1>
      <a:dk2>
        <a:srgbClr val="000099"/>
      </a:dk2>
      <a:lt2>
        <a:srgbClr val="C0C0C0"/>
      </a:lt2>
      <a:accent1>
        <a:srgbClr val="FFFFFF"/>
      </a:accent1>
      <a:accent2>
        <a:srgbClr val="8DACD0"/>
      </a:accent2>
      <a:accent3>
        <a:srgbClr val="FFFFFF"/>
      </a:accent3>
      <a:accent4>
        <a:srgbClr val="000000"/>
      </a:accent4>
      <a:accent5>
        <a:srgbClr val="FF9900"/>
      </a:accent5>
      <a:accent6>
        <a:srgbClr val="0000FE"/>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1008</Words>
  <Application>Microsoft Office PowerPoint</Application>
  <PresentationFormat>Widescreen</PresentationFormat>
  <Paragraphs>177</Paragraphs>
  <Slides>19</Slides>
  <Notes>14</Notes>
  <HiddenSlides>0</HiddenSlides>
  <MMClips>2</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19</vt:i4>
      </vt:variant>
    </vt:vector>
  </HeadingPairs>
  <TitlesOfParts>
    <vt:vector size="31" baseType="lpstr">
      <vt:lpstr>Arial</vt:lpstr>
      <vt:lpstr>Calibri</vt:lpstr>
      <vt:lpstr>Consolas</vt:lpstr>
      <vt:lpstr>Segoe UI</vt:lpstr>
      <vt:lpstr>Courier New</vt:lpstr>
      <vt:lpstr>Wingdings</vt:lpstr>
      <vt:lpstr>Verdana</vt:lpstr>
      <vt:lpstr>Segoe Light</vt:lpstr>
      <vt:lpstr>Calibri Light</vt:lpstr>
      <vt:lpstr>Segoe UI Light</vt:lpstr>
      <vt:lpstr>GuruSkill</vt:lpstr>
      <vt:lpstr>NG_MOC_Core_ModuleNew2</vt:lpstr>
      <vt:lpstr>We have exam vouchers!!!</vt:lpstr>
      <vt:lpstr>We have free practice exams</vt:lpstr>
      <vt:lpstr>Program Roadmap - So Far…Futures coming later </vt:lpstr>
      <vt:lpstr>Getting Started Labs https://docs.microsoft.com/en-us/azure/#get-started </vt:lpstr>
      <vt:lpstr>Voting: Show of Hands</vt:lpstr>
      <vt:lpstr>Voting: Show of Hands</vt:lpstr>
      <vt:lpstr>Voting: Show of Hands</vt:lpstr>
      <vt:lpstr>AWS to Azure Services Comparison</vt:lpstr>
      <vt:lpstr>Azure Capacity Planning</vt:lpstr>
      <vt:lpstr>PowerPoint Presentation</vt:lpstr>
      <vt:lpstr>PowerPoint Presentation</vt:lpstr>
      <vt:lpstr>Time For Feedback!</vt:lpstr>
      <vt:lpstr>Show of Hands</vt:lpstr>
      <vt:lpstr>Show of Hands</vt:lpstr>
      <vt:lpstr>Do you want more free training for you, your friends and peers?</vt:lpstr>
      <vt:lpstr>Live Feedback: In your own words: What did you think of …</vt:lpstr>
      <vt:lpstr>Feedback:  Making the Most of the event Your Projects</vt:lpstr>
      <vt:lpstr>What can we do better?</vt:lpstr>
      <vt:lpstr>Evaluation Form Super Important. Please invest another 2 minutes now to fill out the event survey.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2017-09-15T19:14:02Z</dcterms:created>
  <dcterms:modified xsi:type="dcterms:W3CDTF">2018-06-06T00:18:03Z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5212135-9234-47a0-a836-df5f1b370b97_Enabled">
    <vt:lpwstr>True</vt:lpwstr>
  </property>
  <property fmtid="{D5CDD505-2E9C-101B-9397-08002B2CF9AE}" pid="3" name="MSIP_Label_75212135-9234-47a0-a836-df5f1b370b97_SiteId">
    <vt:lpwstr>511ce6e0-0e57-4c9f-acd1-4154a6b4c914</vt:lpwstr>
  </property>
  <property fmtid="{D5CDD505-2E9C-101B-9397-08002B2CF9AE}" pid="4" name="MSIP_Label_75212135-9234-47a0-a836-df5f1b370b97_Owner">
    <vt:lpwstr>jcruz@etms.com.mx</vt:lpwstr>
  </property>
  <property fmtid="{D5CDD505-2E9C-101B-9397-08002B2CF9AE}" pid="5" name="MSIP_Label_75212135-9234-47a0-a836-df5f1b370b97_SetDate">
    <vt:lpwstr>2018-06-06T00:17:51.2787489Z</vt:lpwstr>
  </property>
  <property fmtid="{D5CDD505-2E9C-101B-9397-08002B2CF9AE}" pid="6" name="MSIP_Label_75212135-9234-47a0-a836-df5f1b370b97_Name">
    <vt:lpwstr>Public</vt:lpwstr>
  </property>
  <property fmtid="{D5CDD505-2E9C-101B-9397-08002B2CF9AE}" pid="7" name="MSIP_Label_75212135-9234-47a0-a836-df5f1b370b97_Application">
    <vt:lpwstr>Microsoft Azure Information Protection</vt:lpwstr>
  </property>
  <property fmtid="{D5CDD505-2E9C-101B-9397-08002B2CF9AE}" pid="8" name="MSIP_Label_75212135-9234-47a0-a836-df5f1b370b97_Extended_MSFT_Method">
    <vt:lpwstr>Automatic</vt:lpwstr>
  </property>
  <property fmtid="{D5CDD505-2E9C-101B-9397-08002B2CF9AE}" pid="9" name="MSIP_Label_f42aa342-8706-4288-bd11-ebb85995028c_Enabled">
    <vt:lpwstr>True</vt:lpwstr>
  </property>
  <property fmtid="{D5CDD505-2E9C-101B-9397-08002B2CF9AE}" pid="10" name="MSIP_Label_f42aa342-8706-4288-bd11-ebb85995028c_SiteId">
    <vt:lpwstr>72f988bf-86f1-41af-91ab-2d7cd011db47</vt:lpwstr>
  </property>
  <property fmtid="{D5CDD505-2E9C-101B-9397-08002B2CF9AE}" pid="11" name="MSIP_Label_f42aa342-8706-4288-bd11-ebb85995028c_Owner">
    <vt:lpwstr>dstolts@microsoft.com</vt:lpwstr>
  </property>
  <property fmtid="{D5CDD505-2E9C-101B-9397-08002B2CF9AE}" pid="12" name="MSIP_Label_f42aa342-8706-4288-bd11-ebb85995028c_SetDate">
    <vt:lpwstr>2018-01-19T07:33:26.9972805Z</vt:lpwstr>
  </property>
  <property fmtid="{D5CDD505-2E9C-101B-9397-08002B2CF9AE}" pid="13" name="MSIP_Label_f42aa342-8706-4288-bd11-ebb85995028c_Name">
    <vt:lpwstr>General</vt:lpwstr>
  </property>
  <property fmtid="{D5CDD505-2E9C-101B-9397-08002B2CF9AE}" pid="14" name="MSIP_Label_f42aa342-8706-4288-bd11-ebb85995028c_Application">
    <vt:lpwstr>Microsoft Azure Information Protection</vt:lpwstr>
  </property>
  <property fmtid="{D5CDD505-2E9C-101B-9397-08002B2CF9AE}" pid="15" name="MSIP_Label_f42aa342-8706-4288-bd11-ebb85995028c_Extended_MSFT_Method">
    <vt:lpwstr>Automatic</vt:lpwstr>
  </property>
  <property fmtid="{D5CDD505-2E9C-101B-9397-08002B2CF9AE}" pid="16" name="Sensitivity">
    <vt:lpwstr>Public General</vt:lpwstr>
  </property>
</Properties>
</file>